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embedTrueTypeFonts="1" saveSubsetFonts="1">
  <p:sldMasterIdLst>
    <p:sldMasterId id="2147483663" r:id="rId1"/>
    <p:sldMasterId id="2147483750" r:id="rId2"/>
  </p:sldMasterIdLst>
  <p:notesMasterIdLst>
    <p:notesMasterId r:id="rId17"/>
  </p:notesMasterIdLst>
  <p:sldIdLst>
    <p:sldId id="292" r:id="rId3"/>
    <p:sldId id="3717" r:id="rId4"/>
    <p:sldId id="3775" r:id="rId5"/>
    <p:sldId id="3776" r:id="rId6"/>
    <p:sldId id="3777" r:id="rId7"/>
    <p:sldId id="3778" r:id="rId8"/>
    <p:sldId id="3780" r:id="rId9"/>
    <p:sldId id="3781" r:id="rId10"/>
    <p:sldId id="3782" r:id="rId11"/>
    <p:sldId id="3783" r:id="rId12"/>
    <p:sldId id="3785" r:id="rId13"/>
    <p:sldId id="3786" r:id="rId14"/>
    <p:sldId id="3787" r:id="rId15"/>
    <p:sldId id="1737" r:id="rId16"/>
  </p:sldIdLst>
  <p:sldSz cx="18288000" cy="10287000"/>
  <p:notesSz cx="6735763" cy="9866313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alibri Light" panose="020F0302020204030204" pitchFamily="34" charset="0"/>
      <p:regular r:id="rId22"/>
      <p:italic r:id="rId23"/>
    </p:embeddedFont>
    <p:embeddedFont>
      <p:font typeface="Segoe UI" panose="020B0502040204020203" pitchFamily="34" charset="0"/>
      <p:regular r:id="rId24"/>
      <p:bold r:id="rId25"/>
      <p:italic r:id="rId26"/>
      <p:boldItalic r:id="rId27"/>
    </p:embeddedFont>
    <p:embeddedFont>
      <p:font typeface="Tahoma" panose="020B0604030504040204" pitchFamily="34" charset="0"/>
      <p:regular r:id="rId28"/>
      <p:bold r:id="rId29"/>
    </p:embeddedFont>
  </p:embeddedFontLst>
  <p:defaultTextStyle>
    <a:defPPr>
      <a:defRPr lang="en-US"/>
    </a:defPPr>
    <a:lvl1pPr marL="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6" name="Author" initials="A" lastIdx="0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AFAFA"/>
    <a:srgbClr val="3DF3F3"/>
    <a:srgbClr val="969696"/>
    <a:srgbClr val="FFFFFF"/>
    <a:srgbClr val="CCECFF"/>
    <a:srgbClr val="005696"/>
    <a:srgbClr val="00B0F0"/>
    <a:srgbClr val="FFCF37"/>
    <a:srgbClr val="FFD961"/>
    <a:srgbClr val="B17E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636" autoAdjust="0"/>
    <p:restoredTop sz="94249" autoAdjust="0"/>
  </p:normalViewPr>
  <p:slideViewPr>
    <p:cSldViewPr snapToGrid="0">
      <p:cViewPr varScale="1">
        <p:scale>
          <a:sx n="62" d="100"/>
          <a:sy n="62" d="100"/>
        </p:scale>
        <p:origin x="318" y="6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1.xml"/><Relationship Id="rId21" Type="http://schemas.openxmlformats.org/officeDocument/2006/relationships/font" Target="fonts/font4.fntdata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7.fntdata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egoe UI" panose="020B0502040204020203" pitchFamily="34" charset="0"/>
              </a:defRPr>
            </a:lvl1pPr>
          </a:lstStyle>
          <a:p>
            <a:fld id="{82EE2153-46DE-4B1D-8860-3D47A3DDD205}" type="datetimeFigureOut">
              <a:rPr lang="en-US" smtClean="0"/>
              <a:pPr/>
              <a:t>14/08/2023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egoe UI" panose="020B0502040204020203" pitchFamily="34" charset="0"/>
              </a:defRPr>
            </a:lvl1pPr>
          </a:lstStyle>
          <a:p>
            <a:fld id="{549A990F-D61C-47C5-9235-74844A1A36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165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71600" rtl="0" eaLnBrk="1" latinLnBrk="0" hangingPunct="1">
      <a:defRPr sz="180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1pPr>
    <a:lvl2pPr marL="685800" algn="l" defTabSz="1371600" rtl="0" eaLnBrk="1" latinLnBrk="0" hangingPunct="1">
      <a:defRPr sz="180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2pPr>
    <a:lvl3pPr marL="1371600" algn="l" defTabSz="1371600" rtl="0" eaLnBrk="1" latinLnBrk="0" hangingPunct="1">
      <a:defRPr sz="180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3pPr>
    <a:lvl4pPr marL="2057400" algn="l" defTabSz="1371600" rtl="0" eaLnBrk="1" latinLnBrk="0" hangingPunct="1">
      <a:defRPr sz="180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4pPr>
    <a:lvl5pPr marL="2743200" algn="l" defTabSz="1371600" rtl="0" eaLnBrk="1" latinLnBrk="0" hangingPunct="1">
      <a:defRPr sz="180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5pPr>
    <a:lvl6pPr marL="34290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Căn</a:t>
            </a:r>
            <a:r>
              <a:rPr lang="en-US" dirty="0"/>
              <a:t> </a:t>
            </a:r>
            <a:r>
              <a:rPr lang="en-US" dirty="0" err="1"/>
              <a:t>cứ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thông</a:t>
            </a:r>
            <a:r>
              <a:rPr lang="en-US" dirty="0"/>
              <a:t> </a:t>
            </a:r>
            <a:r>
              <a:rPr lang="en-US" dirty="0" err="1"/>
              <a:t>tư</a:t>
            </a:r>
            <a:r>
              <a:rPr lang="en-US" dirty="0"/>
              <a:t>,  </a:t>
            </a:r>
            <a:r>
              <a:rPr lang="en-US" dirty="0" err="1"/>
              <a:t>nghị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CP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thống</a:t>
            </a:r>
            <a:r>
              <a:rPr lang="en-US" dirty="0"/>
              <a:t> </a:t>
            </a:r>
            <a:r>
              <a:rPr lang="en-US" dirty="0" err="1"/>
              <a:t>cổng</a:t>
            </a:r>
            <a:r>
              <a:rPr lang="en-US" dirty="0"/>
              <a:t> DVC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thống</a:t>
            </a:r>
            <a:r>
              <a:rPr lang="en-US" dirty="0"/>
              <a:t> </a:t>
            </a:r>
            <a:r>
              <a:rPr lang="en-US" dirty="0" err="1"/>
              <a:t>thông</a:t>
            </a:r>
            <a:r>
              <a:rPr lang="en-US" dirty="0"/>
              <a:t> tin 1 </a:t>
            </a:r>
            <a:r>
              <a:rPr lang="en-US" dirty="0" err="1"/>
              <a:t>cửa</a:t>
            </a:r>
            <a:r>
              <a:rPr lang="en-US" dirty="0"/>
              <a:t>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r>
              <a:rPr lang="en-US" dirty="0"/>
              <a:t>, </a:t>
            </a:r>
            <a:r>
              <a:rPr lang="en-US" dirty="0" err="1"/>
              <a:t>cụ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:</a:t>
            </a:r>
          </a:p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+ </a:t>
            </a:r>
            <a:r>
              <a:rPr lang="en-US" dirty="0" err="1"/>
              <a:t>Nghị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61/2018/NĐ-CP : </a:t>
            </a:r>
            <a:r>
              <a:rPr lang="en-US" alt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Nghị</a:t>
            </a:r>
            <a:r>
              <a:rPr lang="en-US" alt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định</a:t>
            </a:r>
            <a:r>
              <a:rPr lang="en-US" alt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ban hành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thực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hiện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c</a:t>
            </a:r>
            <a:r>
              <a:rPr lang="vi-VN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ơ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chế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một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cửa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một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cửa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liên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thông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trong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giải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quyết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thủ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tục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hành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chính</a:t>
            </a:r>
            <a:endParaRPr lang="vi-VN" altLang="en-US" sz="18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+ </a:t>
            </a:r>
            <a:r>
              <a:rPr lang="en-US" dirty="0" err="1"/>
              <a:t>Quyết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985/QĐ-</a:t>
            </a:r>
            <a:r>
              <a:rPr lang="en-US" dirty="0" err="1"/>
              <a:t>TTg</a:t>
            </a:r>
            <a:r>
              <a:rPr lang="en-US" dirty="0"/>
              <a:t> :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Quyết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định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B</a:t>
            </a:r>
            <a:r>
              <a:rPr lang="vi-VN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 hành kế hoạch thực hiện nghị định số 61/2018/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NĐ-CP</a:t>
            </a:r>
            <a:r>
              <a:rPr lang="vi-VN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ngày 23 tháng 4 năm 2018 của chính phủ về thực hiện cơ chế một cửa, một cửa liên thông trong giải quyết thủ tục hành chính</a:t>
            </a:r>
            <a:endParaRPr lang="vi-VN" altLang="en-US" sz="18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+ </a:t>
            </a:r>
            <a:r>
              <a:rPr lang="en-US" dirty="0" err="1"/>
              <a:t>Thông</a:t>
            </a:r>
            <a:r>
              <a:rPr lang="en-US" dirty="0"/>
              <a:t> </a:t>
            </a:r>
            <a:r>
              <a:rPr lang="en-US" dirty="0" err="1"/>
              <a:t>tư</a:t>
            </a:r>
            <a:r>
              <a:rPr lang="en-US" dirty="0"/>
              <a:t> 01/2018/TT-VPCP: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Thông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tư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h</a:t>
            </a:r>
            <a:r>
              <a:rPr lang="vi-VN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ư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ớng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dẫn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thi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hành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một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số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QĐ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của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NĐ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số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61/2018/NĐ-CP</a:t>
            </a:r>
          </a:p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+ </a:t>
            </a:r>
            <a:r>
              <a:rPr lang="en-US" alt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Thông</a:t>
            </a:r>
            <a:r>
              <a:rPr lang="en-US" alt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tư</a:t>
            </a:r>
            <a:r>
              <a:rPr lang="en-US" alt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22/2019/TT-BTTTT :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Thông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tư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quy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định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về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tiêu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chí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chức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năng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tính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năng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kỹ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thuật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của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Cổng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Dịch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vụ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công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và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Hệ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thống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thông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tin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một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cửa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điện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tử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cấp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bộ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cấp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tỉnh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en-US" altLang="en-US" sz="18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vi-VN" altLang="en-US" sz="18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dirty="0"/>
              <a:t>VNPT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xây</a:t>
            </a:r>
            <a:r>
              <a:rPr lang="en-US" dirty="0"/>
              <a:t> </a:t>
            </a:r>
            <a:r>
              <a:rPr lang="en-US" dirty="0" err="1"/>
              <a:t>dựng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thống</a:t>
            </a:r>
            <a:r>
              <a:rPr lang="en-US" dirty="0"/>
              <a:t> VNPT </a:t>
            </a:r>
            <a:r>
              <a:rPr lang="en-US" dirty="0" err="1"/>
              <a:t>igate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chức</a:t>
            </a:r>
            <a:r>
              <a:rPr lang="en-US" dirty="0"/>
              <a:t> </a:t>
            </a:r>
            <a:r>
              <a:rPr lang="en-US" dirty="0" err="1"/>
              <a:t>năng</a:t>
            </a:r>
            <a:r>
              <a:rPr lang="en-US" dirty="0"/>
              <a:t>,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năng</a:t>
            </a:r>
            <a:r>
              <a:rPr lang="en-US" dirty="0"/>
              <a:t>, an </a:t>
            </a:r>
            <a:r>
              <a:rPr lang="en-US" dirty="0" err="1"/>
              <a:t>toàn</a:t>
            </a:r>
            <a:r>
              <a:rPr lang="en-US" dirty="0"/>
              <a:t> </a:t>
            </a:r>
            <a:r>
              <a:rPr lang="en-US" dirty="0" err="1"/>
              <a:t>bảo</a:t>
            </a:r>
            <a:r>
              <a:rPr lang="en-US" dirty="0"/>
              <a:t> </a:t>
            </a:r>
            <a:r>
              <a:rPr lang="en-US" dirty="0" err="1"/>
              <a:t>mật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9A990F-D61C-47C5-9235-74844A1A36E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3341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Căn</a:t>
            </a:r>
            <a:r>
              <a:rPr lang="en-US" dirty="0"/>
              <a:t> </a:t>
            </a:r>
            <a:r>
              <a:rPr lang="en-US" dirty="0" err="1"/>
              <a:t>cứ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thông</a:t>
            </a:r>
            <a:r>
              <a:rPr lang="en-US" dirty="0"/>
              <a:t> </a:t>
            </a:r>
            <a:r>
              <a:rPr lang="en-US" dirty="0" err="1"/>
              <a:t>tư</a:t>
            </a:r>
            <a:r>
              <a:rPr lang="en-US" dirty="0"/>
              <a:t>,  </a:t>
            </a:r>
            <a:r>
              <a:rPr lang="en-US" dirty="0" err="1"/>
              <a:t>nghị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CP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thống</a:t>
            </a:r>
            <a:r>
              <a:rPr lang="en-US" dirty="0"/>
              <a:t> </a:t>
            </a:r>
            <a:r>
              <a:rPr lang="en-US" dirty="0" err="1"/>
              <a:t>cổng</a:t>
            </a:r>
            <a:r>
              <a:rPr lang="en-US" dirty="0"/>
              <a:t> DVC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thống</a:t>
            </a:r>
            <a:r>
              <a:rPr lang="en-US" dirty="0"/>
              <a:t> </a:t>
            </a:r>
            <a:r>
              <a:rPr lang="en-US" dirty="0" err="1"/>
              <a:t>thông</a:t>
            </a:r>
            <a:r>
              <a:rPr lang="en-US" dirty="0"/>
              <a:t> tin 1 </a:t>
            </a:r>
            <a:r>
              <a:rPr lang="en-US" dirty="0" err="1"/>
              <a:t>cửa</a:t>
            </a:r>
            <a:r>
              <a:rPr lang="en-US" dirty="0"/>
              <a:t>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r>
              <a:rPr lang="en-US" dirty="0"/>
              <a:t>, </a:t>
            </a:r>
            <a:r>
              <a:rPr lang="en-US" dirty="0" err="1"/>
              <a:t>cụ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:</a:t>
            </a:r>
          </a:p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+ </a:t>
            </a:r>
            <a:r>
              <a:rPr lang="en-US" dirty="0" err="1"/>
              <a:t>Nghị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61/2018/NĐ-CP : </a:t>
            </a:r>
            <a:r>
              <a:rPr lang="en-US" alt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Nghị</a:t>
            </a:r>
            <a:r>
              <a:rPr lang="en-US" alt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định</a:t>
            </a:r>
            <a:r>
              <a:rPr lang="en-US" alt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ban hành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thực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hiện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c</a:t>
            </a:r>
            <a:r>
              <a:rPr lang="vi-VN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ơ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chế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một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cửa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một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cửa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liên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thông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trong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giải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quyết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thủ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tục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hành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chính</a:t>
            </a:r>
            <a:endParaRPr lang="vi-VN" altLang="en-US" sz="18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+ </a:t>
            </a:r>
            <a:r>
              <a:rPr lang="en-US" dirty="0" err="1"/>
              <a:t>Quyết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985/QĐ-</a:t>
            </a:r>
            <a:r>
              <a:rPr lang="en-US" dirty="0" err="1"/>
              <a:t>TTg</a:t>
            </a:r>
            <a:r>
              <a:rPr lang="en-US" dirty="0"/>
              <a:t> :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Quyết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định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B</a:t>
            </a:r>
            <a:r>
              <a:rPr lang="vi-VN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 hành kế hoạch thực hiện nghị định số 61/2018/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NĐ-CP</a:t>
            </a:r>
            <a:r>
              <a:rPr lang="vi-VN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ngày 23 tháng 4 năm 2018 của chính phủ về thực hiện cơ chế một cửa, một cửa liên thông trong giải quyết thủ tục hành chính</a:t>
            </a:r>
            <a:endParaRPr lang="vi-VN" altLang="en-US" sz="18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+ </a:t>
            </a:r>
            <a:r>
              <a:rPr lang="en-US" dirty="0" err="1"/>
              <a:t>Thông</a:t>
            </a:r>
            <a:r>
              <a:rPr lang="en-US" dirty="0"/>
              <a:t> </a:t>
            </a:r>
            <a:r>
              <a:rPr lang="en-US" dirty="0" err="1"/>
              <a:t>tư</a:t>
            </a:r>
            <a:r>
              <a:rPr lang="en-US" dirty="0"/>
              <a:t> 01/2018/TT-VPCP: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Thông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tư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h</a:t>
            </a:r>
            <a:r>
              <a:rPr lang="vi-VN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ư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ớng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dẫn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thi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hành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một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số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QĐ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của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NĐ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số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61/2018/NĐ-CP</a:t>
            </a:r>
          </a:p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+ </a:t>
            </a:r>
            <a:r>
              <a:rPr lang="en-US" alt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Thông</a:t>
            </a:r>
            <a:r>
              <a:rPr lang="en-US" alt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tư</a:t>
            </a:r>
            <a:r>
              <a:rPr lang="en-US" alt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22/2019/TT-BTTTT :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Thông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tư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quy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định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về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tiêu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chí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chức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năng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tính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năng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kỹ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thuật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của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Cổng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Dịch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vụ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công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và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Hệ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thống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thông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tin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một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cửa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điện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tử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cấp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bộ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cấp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tỉnh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en-US" altLang="en-US" sz="18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vi-VN" altLang="en-US" sz="18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dirty="0"/>
              <a:t>VNPT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xây</a:t>
            </a:r>
            <a:r>
              <a:rPr lang="en-US" dirty="0"/>
              <a:t> </a:t>
            </a:r>
            <a:r>
              <a:rPr lang="en-US" dirty="0" err="1"/>
              <a:t>dựng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thống</a:t>
            </a:r>
            <a:r>
              <a:rPr lang="en-US" dirty="0"/>
              <a:t> VNPT </a:t>
            </a:r>
            <a:r>
              <a:rPr lang="en-US" dirty="0" err="1"/>
              <a:t>igate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chức</a:t>
            </a:r>
            <a:r>
              <a:rPr lang="en-US" dirty="0"/>
              <a:t> </a:t>
            </a:r>
            <a:r>
              <a:rPr lang="en-US" dirty="0" err="1"/>
              <a:t>năng</a:t>
            </a:r>
            <a:r>
              <a:rPr lang="en-US" dirty="0"/>
              <a:t>,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năng</a:t>
            </a:r>
            <a:r>
              <a:rPr lang="en-US" dirty="0"/>
              <a:t>, an </a:t>
            </a:r>
            <a:r>
              <a:rPr lang="en-US" dirty="0" err="1"/>
              <a:t>toàn</a:t>
            </a:r>
            <a:r>
              <a:rPr lang="en-US" dirty="0"/>
              <a:t> </a:t>
            </a:r>
            <a:r>
              <a:rPr lang="en-US" dirty="0" err="1"/>
              <a:t>bảo</a:t>
            </a:r>
            <a:r>
              <a:rPr lang="en-US" dirty="0"/>
              <a:t> </a:t>
            </a:r>
            <a:r>
              <a:rPr lang="en-US" dirty="0" err="1"/>
              <a:t>mật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9A990F-D61C-47C5-9235-74844A1A36E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2749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Căn</a:t>
            </a:r>
            <a:r>
              <a:rPr lang="en-US" dirty="0"/>
              <a:t> </a:t>
            </a:r>
            <a:r>
              <a:rPr lang="en-US" dirty="0" err="1"/>
              <a:t>cứ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thông</a:t>
            </a:r>
            <a:r>
              <a:rPr lang="en-US" dirty="0"/>
              <a:t> </a:t>
            </a:r>
            <a:r>
              <a:rPr lang="en-US" dirty="0" err="1"/>
              <a:t>tư</a:t>
            </a:r>
            <a:r>
              <a:rPr lang="en-US" dirty="0"/>
              <a:t>,  </a:t>
            </a:r>
            <a:r>
              <a:rPr lang="en-US" dirty="0" err="1"/>
              <a:t>nghị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CP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thống</a:t>
            </a:r>
            <a:r>
              <a:rPr lang="en-US" dirty="0"/>
              <a:t> </a:t>
            </a:r>
            <a:r>
              <a:rPr lang="en-US" dirty="0" err="1"/>
              <a:t>cổng</a:t>
            </a:r>
            <a:r>
              <a:rPr lang="en-US" dirty="0"/>
              <a:t> DVC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thống</a:t>
            </a:r>
            <a:r>
              <a:rPr lang="en-US" dirty="0"/>
              <a:t> </a:t>
            </a:r>
            <a:r>
              <a:rPr lang="en-US" dirty="0" err="1"/>
              <a:t>thông</a:t>
            </a:r>
            <a:r>
              <a:rPr lang="en-US" dirty="0"/>
              <a:t> tin 1 </a:t>
            </a:r>
            <a:r>
              <a:rPr lang="en-US" dirty="0" err="1"/>
              <a:t>cửa</a:t>
            </a:r>
            <a:r>
              <a:rPr lang="en-US" dirty="0"/>
              <a:t>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r>
              <a:rPr lang="en-US" dirty="0"/>
              <a:t>, </a:t>
            </a:r>
            <a:r>
              <a:rPr lang="en-US" dirty="0" err="1"/>
              <a:t>cụ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:</a:t>
            </a:r>
          </a:p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+ </a:t>
            </a:r>
            <a:r>
              <a:rPr lang="en-US" dirty="0" err="1"/>
              <a:t>Nghị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61/2018/NĐ-CP : </a:t>
            </a:r>
            <a:r>
              <a:rPr lang="en-US" alt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Nghị</a:t>
            </a:r>
            <a:r>
              <a:rPr lang="en-US" alt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định</a:t>
            </a:r>
            <a:r>
              <a:rPr lang="en-US" alt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ban hành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thực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hiện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c</a:t>
            </a:r>
            <a:r>
              <a:rPr lang="vi-VN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ơ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chế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một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cửa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một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cửa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liên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thông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trong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giải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quyết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thủ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tục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hành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chính</a:t>
            </a:r>
            <a:endParaRPr lang="vi-VN" altLang="en-US" sz="18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+ </a:t>
            </a:r>
            <a:r>
              <a:rPr lang="en-US" dirty="0" err="1"/>
              <a:t>Quyết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985/QĐ-</a:t>
            </a:r>
            <a:r>
              <a:rPr lang="en-US" dirty="0" err="1"/>
              <a:t>TTg</a:t>
            </a:r>
            <a:r>
              <a:rPr lang="en-US" dirty="0"/>
              <a:t> :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Quyết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định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B</a:t>
            </a:r>
            <a:r>
              <a:rPr lang="vi-VN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 hành kế hoạch thực hiện nghị định số 61/2018/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NĐ-CP</a:t>
            </a:r>
            <a:r>
              <a:rPr lang="vi-VN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ngày 23 tháng 4 năm 2018 của chính phủ về thực hiện cơ chế một cửa, một cửa liên thông trong giải quyết thủ tục hành chính</a:t>
            </a:r>
            <a:endParaRPr lang="vi-VN" altLang="en-US" sz="18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+ </a:t>
            </a:r>
            <a:r>
              <a:rPr lang="en-US" dirty="0" err="1"/>
              <a:t>Thông</a:t>
            </a:r>
            <a:r>
              <a:rPr lang="en-US" dirty="0"/>
              <a:t> </a:t>
            </a:r>
            <a:r>
              <a:rPr lang="en-US" dirty="0" err="1"/>
              <a:t>tư</a:t>
            </a:r>
            <a:r>
              <a:rPr lang="en-US" dirty="0"/>
              <a:t> 01/2018/TT-VPCP: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Thông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tư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h</a:t>
            </a:r>
            <a:r>
              <a:rPr lang="vi-VN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ư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ớng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dẫn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thi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hành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một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số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QĐ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của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NĐ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số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61/2018/NĐ-CP</a:t>
            </a:r>
          </a:p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+ </a:t>
            </a:r>
            <a:r>
              <a:rPr lang="en-US" alt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Thông</a:t>
            </a:r>
            <a:r>
              <a:rPr lang="en-US" alt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tư</a:t>
            </a:r>
            <a:r>
              <a:rPr lang="en-US" alt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22/2019/TT-BTTTT :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Thông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tư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quy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định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về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tiêu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chí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chức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năng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tính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năng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kỹ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thuật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của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Cổng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Dịch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vụ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công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và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Hệ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thống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thông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tin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một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cửa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điện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tử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cấp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bộ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cấp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tỉnh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en-US" altLang="en-US" sz="18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vi-VN" altLang="en-US" sz="18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dirty="0"/>
              <a:t>VNPT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xây</a:t>
            </a:r>
            <a:r>
              <a:rPr lang="en-US" dirty="0"/>
              <a:t> </a:t>
            </a:r>
            <a:r>
              <a:rPr lang="en-US" dirty="0" err="1"/>
              <a:t>dựng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thống</a:t>
            </a:r>
            <a:r>
              <a:rPr lang="en-US" dirty="0"/>
              <a:t> VNPT </a:t>
            </a:r>
            <a:r>
              <a:rPr lang="en-US" dirty="0" err="1"/>
              <a:t>igate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chức</a:t>
            </a:r>
            <a:r>
              <a:rPr lang="en-US" dirty="0"/>
              <a:t> </a:t>
            </a:r>
            <a:r>
              <a:rPr lang="en-US" dirty="0" err="1"/>
              <a:t>năng</a:t>
            </a:r>
            <a:r>
              <a:rPr lang="en-US" dirty="0"/>
              <a:t>,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năng</a:t>
            </a:r>
            <a:r>
              <a:rPr lang="en-US" dirty="0"/>
              <a:t>, an </a:t>
            </a:r>
            <a:r>
              <a:rPr lang="en-US" dirty="0" err="1"/>
              <a:t>toàn</a:t>
            </a:r>
            <a:r>
              <a:rPr lang="en-US" dirty="0"/>
              <a:t> </a:t>
            </a:r>
            <a:r>
              <a:rPr lang="en-US" dirty="0" err="1"/>
              <a:t>bảo</a:t>
            </a:r>
            <a:r>
              <a:rPr lang="en-US" dirty="0"/>
              <a:t> </a:t>
            </a:r>
            <a:r>
              <a:rPr lang="en-US" dirty="0" err="1"/>
              <a:t>mật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9A990F-D61C-47C5-9235-74844A1A36E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8048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Căn</a:t>
            </a:r>
            <a:r>
              <a:rPr lang="en-US" dirty="0"/>
              <a:t> </a:t>
            </a:r>
            <a:r>
              <a:rPr lang="en-US" dirty="0" err="1"/>
              <a:t>cứ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thông</a:t>
            </a:r>
            <a:r>
              <a:rPr lang="en-US" dirty="0"/>
              <a:t> </a:t>
            </a:r>
            <a:r>
              <a:rPr lang="en-US" dirty="0" err="1"/>
              <a:t>tư</a:t>
            </a:r>
            <a:r>
              <a:rPr lang="en-US" dirty="0"/>
              <a:t>,  </a:t>
            </a:r>
            <a:r>
              <a:rPr lang="en-US" dirty="0" err="1"/>
              <a:t>nghị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CP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thống</a:t>
            </a:r>
            <a:r>
              <a:rPr lang="en-US" dirty="0"/>
              <a:t> </a:t>
            </a:r>
            <a:r>
              <a:rPr lang="en-US" dirty="0" err="1"/>
              <a:t>cổng</a:t>
            </a:r>
            <a:r>
              <a:rPr lang="en-US" dirty="0"/>
              <a:t> DVC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thống</a:t>
            </a:r>
            <a:r>
              <a:rPr lang="en-US" dirty="0"/>
              <a:t> </a:t>
            </a:r>
            <a:r>
              <a:rPr lang="en-US" dirty="0" err="1"/>
              <a:t>thông</a:t>
            </a:r>
            <a:r>
              <a:rPr lang="en-US" dirty="0"/>
              <a:t> tin 1 </a:t>
            </a:r>
            <a:r>
              <a:rPr lang="en-US" dirty="0" err="1"/>
              <a:t>cửa</a:t>
            </a:r>
            <a:r>
              <a:rPr lang="en-US" dirty="0"/>
              <a:t>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r>
              <a:rPr lang="en-US" dirty="0"/>
              <a:t>, </a:t>
            </a:r>
            <a:r>
              <a:rPr lang="en-US" dirty="0" err="1"/>
              <a:t>cụ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:</a:t>
            </a:r>
          </a:p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+ </a:t>
            </a:r>
            <a:r>
              <a:rPr lang="en-US" dirty="0" err="1"/>
              <a:t>Nghị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61/2018/NĐ-CP : </a:t>
            </a:r>
            <a:r>
              <a:rPr lang="en-US" alt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Nghị</a:t>
            </a:r>
            <a:r>
              <a:rPr lang="en-US" alt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định</a:t>
            </a:r>
            <a:r>
              <a:rPr lang="en-US" alt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ban hành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thực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hiện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c</a:t>
            </a:r>
            <a:r>
              <a:rPr lang="vi-VN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ơ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chế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một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cửa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một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cửa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liên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thông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trong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giải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quyết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thủ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tục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hành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chính</a:t>
            </a:r>
            <a:endParaRPr lang="vi-VN" altLang="en-US" sz="18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+ </a:t>
            </a:r>
            <a:r>
              <a:rPr lang="en-US" dirty="0" err="1"/>
              <a:t>Quyết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985/QĐ-</a:t>
            </a:r>
            <a:r>
              <a:rPr lang="en-US" dirty="0" err="1"/>
              <a:t>TTg</a:t>
            </a:r>
            <a:r>
              <a:rPr lang="en-US" dirty="0"/>
              <a:t> :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Quyết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định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B</a:t>
            </a:r>
            <a:r>
              <a:rPr lang="vi-VN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 hành kế hoạch thực hiện nghị định số 61/2018/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NĐ-CP</a:t>
            </a:r>
            <a:r>
              <a:rPr lang="vi-VN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ngày 23 tháng 4 năm 2018 của chính phủ về thực hiện cơ chế một cửa, một cửa liên thông trong giải quyết thủ tục hành chính</a:t>
            </a:r>
            <a:endParaRPr lang="vi-VN" altLang="en-US" sz="18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+ </a:t>
            </a:r>
            <a:r>
              <a:rPr lang="en-US" dirty="0" err="1"/>
              <a:t>Thông</a:t>
            </a:r>
            <a:r>
              <a:rPr lang="en-US" dirty="0"/>
              <a:t> </a:t>
            </a:r>
            <a:r>
              <a:rPr lang="en-US" dirty="0" err="1"/>
              <a:t>tư</a:t>
            </a:r>
            <a:r>
              <a:rPr lang="en-US" dirty="0"/>
              <a:t> 01/2018/TT-VPCP: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Thông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tư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h</a:t>
            </a:r>
            <a:r>
              <a:rPr lang="vi-VN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ư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ớng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dẫn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thi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hành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một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số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QĐ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của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NĐ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số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61/2018/NĐ-CP</a:t>
            </a:r>
          </a:p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+ </a:t>
            </a:r>
            <a:r>
              <a:rPr lang="en-US" alt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Thông</a:t>
            </a:r>
            <a:r>
              <a:rPr lang="en-US" alt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tư</a:t>
            </a:r>
            <a:r>
              <a:rPr lang="en-US" alt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22/2019/TT-BTTTT :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Thông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tư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quy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định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về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tiêu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chí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chức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năng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tính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năng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kỹ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thuật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của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Cổng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Dịch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vụ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công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và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Hệ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thống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thông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tin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một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cửa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điện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tử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cấp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bộ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cấp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tỉnh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en-US" altLang="en-US" sz="18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vi-VN" altLang="en-US" sz="18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dirty="0"/>
              <a:t>VNPT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xây</a:t>
            </a:r>
            <a:r>
              <a:rPr lang="en-US" dirty="0"/>
              <a:t> </a:t>
            </a:r>
            <a:r>
              <a:rPr lang="en-US" dirty="0" err="1"/>
              <a:t>dựng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thống</a:t>
            </a:r>
            <a:r>
              <a:rPr lang="en-US" dirty="0"/>
              <a:t> VNPT </a:t>
            </a:r>
            <a:r>
              <a:rPr lang="en-US" dirty="0" err="1"/>
              <a:t>igate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chức</a:t>
            </a:r>
            <a:r>
              <a:rPr lang="en-US" dirty="0"/>
              <a:t> </a:t>
            </a:r>
            <a:r>
              <a:rPr lang="en-US" dirty="0" err="1"/>
              <a:t>năng</a:t>
            </a:r>
            <a:r>
              <a:rPr lang="en-US" dirty="0"/>
              <a:t>,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năng</a:t>
            </a:r>
            <a:r>
              <a:rPr lang="en-US" dirty="0"/>
              <a:t>, an </a:t>
            </a:r>
            <a:r>
              <a:rPr lang="en-US" dirty="0" err="1"/>
              <a:t>toàn</a:t>
            </a:r>
            <a:r>
              <a:rPr lang="en-US" dirty="0"/>
              <a:t> </a:t>
            </a:r>
            <a:r>
              <a:rPr lang="en-US" dirty="0" err="1"/>
              <a:t>bảo</a:t>
            </a:r>
            <a:r>
              <a:rPr lang="en-US" dirty="0"/>
              <a:t> </a:t>
            </a:r>
            <a:r>
              <a:rPr lang="en-US" dirty="0" err="1"/>
              <a:t>mật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9A990F-D61C-47C5-9235-74844A1A36E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5462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135B57-1D13-45FB-9275-02A0D53F9767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3641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Căn</a:t>
            </a:r>
            <a:r>
              <a:rPr lang="en-US" dirty="0"/>
              <a:t> </a:t>
            </a:r>
            <a:r>
              <a:rPr lang="en-US" dirty="0" err="1"/>
              <a:t>cứ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thông</a:t>
            </a:r>
            <a:r>
              <a:rPr lang="en-US" dirty="0"/>
              <a:t> </a:t>
            </a:r>
            <a:r>
              <a:rPr lang="en-US" dirty="0" err="1"/>
              <a:t>tư</a:t>
            </a:r>
            <a:r>
              <a:rPr lang="en-US" dirty="0"/>
              <a:t>,  </a:t>
            </a:r>
            <a:r>
              <a:rPr lang="en-US" dirty="0" err="1"/>
              <a:t>nghị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CP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thống</a:t>
            </a:r>
            <a:r>
              <a:rPr lang="en-US" dirty="0"/>
              <a:t> </a:t>
            </a:r>
            <a:r>
              <a:rPr lang="en-US" dirty="0" err="1"/>
              <a:t>cổng</a:t>
            </a:r>
            <a:r>
              <a:rPr lang="en-US" dirty="0"/>
              <a:t> DVC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thống</a:t>
            </a:r>
            <a:r>
              <a:rPr lang="en-US" dirty="0"/>
              <a:t> </a:t>
            </a:r>
            <a:r>
              <a:rPr lang="en-US" dirty="0" err="1"/>
              <a:t>thông</a:t>
            </a:r>
            <a:r>
              <a:rPr lang="en-US" dirty="0"/>
              <a:t> tin 1 </a:t>
            </a:r>
            <a:r>
              <a:rPr lang="en-US" dirty="0" err="1"/>
              <a:t>cửa</a:t>
            </a:r>
            <a:r>
              <a:rPr lang="en-US" dirty="0"/>
              <a:t>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r>
              <a:rPr lang="en-US" dirty="0"/>
              <a:t>, </a:t>
            </a:r>
            <a:r>
              <a:rPr lang="en-US" dirty="0" err="1"/>
              <a:t>cụ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:</a:t>
            </a:r>
          </a:p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+ </a:t>
            </a:r>
            <a:r>
              <a:rPr lang="en-US" dirty="0" err="1"/>
              <a:t>Nghị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61/2018/NĐ-CP : </a:t>
            </a:r>
            <a:r>
              <a:rPr lang="en-US" alt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Nghị</a:t>
            </a:r>
            <a:r>
              <a:rPr lang="en-US" alt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định</a:t>
            </a:r>
            <a:r>
              <a:rPr lang="en-US" alt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ban hành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thực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hiện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c</a:t>
            </a:r>
            <a:r>
              <a:rPr lang="vi-VN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ơ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chế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một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cửa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một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cửa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liên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thông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trong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giải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quyết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thủ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tục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hành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chính</a:t>
            </a:r>
            <a:endParaRPr lang="vi-VN" altLang="en-US" sz="18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+ </a:t>
            </a:r>
            <a:r>
              <a:rPr lang="en-US" dirty="0" err="1"/>
              <a:t>Quyết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985/QĐ-</a:t>
            </a:r>
            <a:r>
              <a:rPr lang="en-US" dirty="0" err="1"/>
              <a:t>TTg</a:t>
            </a:r>
            <a:r>
              <a:rPr lang="en-US" dirty="0"/>
              <a:t> :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Quyết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định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B</a:t>
            </a:r>
            <a:r>
              <a:rPr lang="vi-VN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 hành kế hoạch thực hiện nghị định số 61/2018/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NĐ-CP</a:t>
            </a:r>
            <a:r>
              <a:rPr lang="vi-VN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ngày 23 tháng 4 năm 2018 của chính phủ về thực hiện cơ chế một cửa, một cửa liên thông trong giải quyết thủ tục hành chính</a:t>
            </a:r>
            <a:endParaRPr lang="vi-VN" altLang="en-US" sz="18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+ </a:t>
            </a:r>
            <a:r>
              <a:rPr lang="en-US" dirty="0" err="1"/>
              <a:t>Thông</a:t>
            </a:r>
            <a:r>
              <a:rPr lang="en-US" dirty="0"/>
              <a:t> </a:t>
            </a:r>
            <a:r>
              <a:rPr lang="en-US" dirty="0" err="1"/>
              <a:t>tư</a:t>
            </a:r>
            <a:r>
              <a:rPr lang="en-US" dirty="0"/>
              <a:t> 01/2018/TT-VPCP: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Thông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tư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h</a:t>
            </a:r>
            <a:r>
              <a:rPr lang="vi-VN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ư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ớng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dẫn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thi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hành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một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số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QĐ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của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NĐ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số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61/2018/NĐ-CP</a:t>
            </a:r>
          </a:p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+ </a:t>
            </a:r>
            <a:r>
              <a:rPr lang="en-US" alt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Thông</a:t>
            </a:r>
            <a:r>
              <a:rPr lang="en-US" alt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tư</a:t>
            </a:r>
            <a:r>
              <a:rPr lang="en-US" alt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22/2019/TT-BTTTT :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Thông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tư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quy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định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về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tiêu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chí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chức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năng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tính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năng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kỹ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thuật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của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Cổng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Dịch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vụ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công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và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Hệ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thống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thông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tin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một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cửa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điện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tử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cấp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bộ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cấp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tỉnh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en-US" altLang="en-US" sz="18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vi-VN" altLang="en-US" sz="18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dirty="0"/>
              <a:t>VNPT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xây</a:t>
            </a:r>
            <a:r>
              <a:rPr lang="en-US" dirty="0"/>
              <a:t> </a:t>
            </a:r>
            <a:r>
              <a:rPr lang="en-US" dirty="0" err="1"/>
              <a:t>dựng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thống</a:t>
            </a:r>
            <a:r>
              <a:rPr lang="en-US" dirty="0"/>
              <a:t> VNPT </a:t>
            </a:r>
            <a:r>
              <a:rPr lang="en-US" dirty="0" err="1"/>
              <a:t>igate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chức</a:t>
            </a:r>
            <a:r>
              <a:rPr lang="en-US" dirty="0"/>
              <a:t> </a:t>
            </a:r>
            <a:r>
              <a:rPr lang="en-US" dirty="0" err="1"/>
              <a:t>năng</a:t>
            </a:r>
            <a:r>
              <a:rPr lang="en-US" dirty="0"/>
              <a:t>,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năng</a:t>
            </a:r>
            <a:r>
              <a:rPr lang="en-US" dirty="0"/>
              <a:t>, an </a:t>
            </a:r>
            <a:r>
              <a:rPr lang="en-US" dirty="0" err="1"/>
              <a:t>toàn</a:t>
            </a:r>
            <a:r>
              <a:rPr lang="en-US" dirty="0"/>
              <a:t> </a:t>
            </a:r>
            <a:r>
              <a:rPr lang="en-US" dirty="0" err="1"/>
              <a:t>bảo</a:t>
            </a:r>
            <a:r>
              <a:rPr lang="en-US" dirty="0"/>
              <a:t> </a:t>
            </a:r>
            <a:r>
              <a:rPr lang="en-US" dirty="0" err="1"/>
              <a:t>mật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9A990F-D61C-47C5-9235-74844A1A36E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279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Căn</a:t>
            </a:r>
            <a:r>
              <a:rPr lang="en-US" dirty="0"/>
              <a:t> </a:t>
            </a:r>
            <a:r>
              <a:rPr lang="en-US" dirty="0" err="1"/>
              <a:t>cứ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thông</a:t>
            </a:r>
            <a:r>
              <a:rPr lang="en-US" dirty="0"/>
              <a:t> </a:t>
            </a:r>
            <a:r>
              <a:rPr lang="en-US" dirty="0" err="1"/>
              <a:t>tư</a:t>
            </a:r>
            <a:r>
              <a:rPr lang="en-US" dirty="0"/>
              <a:t>,  </a:t>
            </a:r>
            <a:r>
              <a:rPr lang="en-US" dirty="0" err="1"/>
              <a:t>nghị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CP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thống</a:t>
            </a:r>
            <a:r>
              <a:rPr lang="en-US" dirty="0"/>
              <a:t> </a:t>
            </a:r>
            <a:r>
              <a:rPr lang="en-US" dirty="0" err="1"/>
              <a:t>cổng</a:t>
            </a:r>
            <a:r>
              <a:rPr lang="en-US" dirty="0"/>
              <a:t> DVC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thống</a:t>
            </a:r>
            <a:r>
              <a:rPr lang="en-US" dirty="0"/>
              <a:t> </a:t>
            </a:r>
            <a:r>
              <a:rPr lang="en-US" dirty="0" err="1"/>
              <a:t>thông</a:t>
            </a:r>
            <a:r>
              <a:rPr lang="en-US" dirty="0"/>
              <a:t> tin 1 </a:t>
            </a:r>
            <a:r>
              <a:rPr lang="en-US" dirty="0" err="1"/>
              <a:t>cửa</a:t>
            </a:r>
            <a:r>
              <a:rPr lang="en-US" dirty="0"/>
              <a:t>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r>
              <a:rPr lang="en-US" dirty="0"/>
              <a:t>, </a:t>
            </a:r>
            <a:r>
              <a:rPr lang="en-US" dirty="0" err="1"/>
              <a:t>cụ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:</a:t>
            </a:r>
          </a:p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+ </a:t>
            </a:r>
            <a:r>
              <a:rPr lang="en-US" dirty="0" err="1"/>
              <a:t>Nghị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61/2018/NĐ-CP : </a:t>
            </a:r>
            <a:r>
              <a:rPr lang="en-US" alt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Nghị</a:t>
            </a:r>
            <a:r>
              <a:rPr lang="en-US" alt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định</a:t>
            </a:r>
            <a:r>
              <a:rPr lang="en-US" alt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ban hành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thực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hiện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c</a:t>
            </a:r>
            <a:r>
              <a:rPr lang="vi-VN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ơ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chế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một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cửa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một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cửa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liên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thông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trong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giải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quyết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thủ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tục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hành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chính</a:t>
            </a:r>
            <a:endParaRPr lang="vi-VN" altLang="en-US" sz="18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+ </a:t>
            </a:r>
            <a:r>
              <a:rPr lang="en-US" dirty="0" err="1"/>
              <a:t>Quyết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985/QĐ-</a:t>
            </a:r>
            <a:r>
              <a:rPr lang="en-US" dirty="0" err="1"/>
              <a:t>TTg</a:t>
            </a:r>
            <a:r>
              <a:rPr lang="en-US" dirty="0"/>
              <a:t> :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Quyết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định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B</a:t>
            </a:r>
            <a:r>
              <a:rPr lang="vi-VN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 hành kế hoạch thực hiện nghị định số 61/2018/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NĐ-CP</a:t>
            </a:r>
            <a:r>
              <a:rPr lang="vi-VN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ngày 23 tháng 4 năm 2018 của chính phủ về thực hiện cơ chế một cửa, một cửa liên thông trong giải quyết thủ tục hành chính</a:t>
            </a:r>
            <a:endParaRPr lang="vi-VN" altLang="en-US" sz="18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+ </a:t>
            </a:r>
            <a:r>
              <a:rPr lang="en-US" dirty="0" err="1"/>
              <a:t>Thông</a:t>
            </a:r>
            <a:r>
              <a:rPr lang="en-US" dirty="0"/>
              <a:t> </a:t>
            </a:r>
            <a:r>
              <a:rPr lang="en-US" dirty="0" err="1"/>
              <a:t>tư</a:t>
            </a:r>
            <a:r>
              <a:rPr lang="en-US" dirty="0"/>
              <a:t> 01/2018/TT-VPCP: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Thông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tư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h</a:t>
            </a:r>
            <a:r>
              <a:rPr lang="vi-VN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ư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ớng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dẫn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thi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hành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một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số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QĐ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của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NĐ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số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61/2018/NĐ-CP</a:t>
            </a:r>
          </a:p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+ </a:t>
            </a:r>
            <a:r>
              <a:rPr lang="en-US" alt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Thông</a:t>
            </a:r>
            <a:r>
              <a:rPr lang="en-US" alt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tư</a:t>
            </a:r>
            <a:r>
              <a:rPr lang="en-US" alt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22/2019/TT-BTTTT :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Thông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tư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quy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định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về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tiêu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chí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chức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năng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tính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năng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kỹ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thuật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của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Cổng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Dịch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vụ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công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và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Hệ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thống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thông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tin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một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cửa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điện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tử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cấp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bộ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cấp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tỉnh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en-US" altLang="en-US" sz="18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vi-VN" altLang="en-US" sz="18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dirty="0"/>
              <a:t>VNPT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xây</a:t>
            </a:r>
            <a:r>
              <a:rPr lang="en-US" dirty="0"/>
              <a:t> </a:t>
            </a:r>
            <a:r>
              <a:rPr lang="en-US" dirty="0" err="1"/>
              <a:t>dựng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thống</a:t>
            </a:r>
            <a:r>
              <a:rPr lang="en-US" dirty="0"/>
              <a:t> VNPT </a:t>
            </a:r>
            <a:r>
              <a:rPr lang="en-US" dirty="0" err="1"/>
              <a:t>igate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chức</a:t>
            </a:r>
            <a:r>
              <a:rPr lang="en-US" dirty="0"/>
              <a:t> </a:t>
            </a:r>
            <a:r>
              <a:rPr lang="en-US" dirty="0" err="1"/>
              <a:t>năng</a:t>
            </a:r>
            <a:r>
              <a:rPr lang="en-US" dirty="0"/>
              <a:t>,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năng</a:t>
            </a:r>
            <a:r>
              <a:rPr lang="en-US" dirty="0"/>
              <a:t>, an </a:t>
            </a:r>
            <a:r>
              <a:rPr lang="en-US" dirty="0" err="1"/>
              <a:t>toàn</a:t>
            </a:r>
            <a:r>
              <a:rPr lang="en-US" dirty="0"/>
              <a:t> </a:t>
            </a:r>
            <a:r>
              <a:rPr lang="en-US" dirty="0" err="1"/>
              <a:t>bảo</a:t>
            </a:r>
            <a:r>
              <a:rPr lang="en-US" dirty="0"/>
              <a:t> </a:t>
            </a:r>
            <a:r>
              <a:rPr lang="en-US" dirty="0" err="1"/>
              <a:t>mật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9A990F-D61C-47C5-9235-74844A1A36E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1537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Căn</a:t>
            </a:r>
            <a:r>
              <a:rPr lang="en-US" dirty="0"/>
              <a:t> </a:t>
            </a:r>
            <a:r>
              <a:rPr lang="en-US" dirty="0" err="1"/>
              <a:t>cứ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thông</a:t>
            </a:r>
            <a:r>
              <a:rPr lang="en-US" dirty="0"/>
              <a:t> </a:t>
            </a:r>
            <a:r>
              <a:rPr lang="en-US" dirty="0" err="1"/>
              <a:t>tư</a:t>
            </a:r>
            <a:r>
              <a:rPr lang="en-US" dirty="0"/>
              <a:t>,  </a:t>
            </a:r>
            <a:r>
              <a:rPr lang="en-US" dirty="0" err="1"/>
              <a:t>nghị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CP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thống</a:t>
            </a:r>
            <a:r>
              <a:rPr lang="en-US" dirty="0"/>
              <a:t> </a:t>
            </a:r>
            <a:r>
              <a:rPr lang="en-US" dirty="0" err="1"/>
              <a:t>cổng</a:t>
            </a:r>
            <a:r>
              <a:rPr lang="en-US" dirty="0"/>
              <a:t> DVC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thống</a:t>
            </a:r>
            <a:r>
              <a:rPr lang="en-US" dirty="0"/>
              <a:t> </a:t>
            </a:r>
            <a:r>
              <a:rPr lang="en-US" dirty="0" err="1"/>
              <a:t>thông</a:t>
            </a:r>
            <a:r>
              <a:rPr lang="en-US" dirty="0"/>
              <a:t> tin 1 </a:t>
            </a:r>
            <a:r>
              <a:rPr lang="en-US" dirty="0" err="1"/>
              <a:t>cửa</a:t>
            </a:r>
            <a:r>
              <a:rPr lang="en-US" dirty="0"/>
              <a:t>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r>
              <a:rPr lang="en-US" dirty="0"/>
              <a:t>, </a:t>
            </a:r>
            <a:r>
              <a:rPr lang="en-US" dirty="0" err="1"/>
              <a:t>cụ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:</a:t>
            </a:r>
          </a:p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+ </a:t>
            </a:r>
            <a:r>
              <a:rPr lang="en-US" dirty="0" err="1"/>
              <a:t>Nghị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61/2018/NĐ-CP : </a:t>
            </a:r>
            <a:r>
              <a:rPr lang="en-US" alt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Nghị</a:t>
            </a:r>
            <a:r>
              <a:rPr lang="en-US" alt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định</a:t>
            </a:r>
            <a:r>
              <a:rPr lang="en-US" alt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ban hành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thực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hiện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c</a:t>
            </a:r>
            <a:r>
              <a:rPr lang="vi-VN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ơ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chế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một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cửa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một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cửa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liên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thông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trong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giải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quyết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thủ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tục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hành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chính</a:t>
            </a:r>
            <a:endParaRPr lang="vi-VN" altLang="en-US" sz="18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+ </a:t>
            </a:r>
            <a:r>
              <a:rPr lang="en-US" dirty="0" err="1"/>
              <a:t>Quyết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985/QĐ-</a:t>
            </a:r>
            <a:r>
              <a:rPr lang="en-US" dirty="0" err="1"/>
              <a:t>TTg</a:t>
            </a:r>
            <a:r>
              <a:rPr lang="en-US" dirty="0"/>
              <a:t> :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Quyết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định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B</a:t>
            </a:r>
            <a:r>
              <a:rPr lang="vi-VN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 hành kế hoạch thực hiện nghị định số 61/2018/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NĐ-CP</a:t>
            </a:r>
            <a:r>
              <a:rPr lang="vi-VN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ngày 23 tháng 4 năm 2018 của chính phủ về thực hiện cơ chế một cửa, một cửa liên thông trong giải quyết thủ tục hành chính</a:t>
            </a:r>
            <a:endParaRPr lang="vi-VN" altLang="en-US" sz="18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+ </a:t>
            </a:r>
            <a:r>
              <a:rPr lang="en-US" dirty="0" err="1"/>
              <a:t>Thông</a:t>
            </a:r>
            <a:r>
              <a:rPr lang="en-US" dirty="0"/>
              <a:t> </a:t>
            </a:r>
            <a:r>
              <a:rPr lang="en-US" dirty="0" err="1"/>
              <a:t>tư</a:t>
            </a:r>
            <a:r>
              <a:rPr lang="en-US" dirty="0"/>
              <a:t> 01/2018/TT-VPCP: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Thông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tư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h</a:t>
            </a:r>
            <a:r>
              <a:rPr lang="vi-VN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ư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ớng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dẫn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thi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hành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một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số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QĐ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của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NĐ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số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61/2018/NĐ-CP</a:t>
            </a:r>
          </a:p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+ </a:t>
            </a:r>
            <a:r>
              <a:rPr lang="en-US" alt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Thông</a:t>
            </a:r>
            <a:r>
              <a:rPr lang="en-US" alt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tư</a:t>
            </a:r>
            <a:r>
              <a:rPr lang="en-US" alt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22/2019/TT-BTTTT :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Thông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tư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quy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định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về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tiêu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chí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chức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năng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tính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năng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kỹ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thuật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của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Cổng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Dịch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vụ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công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và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Hệ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thống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thông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tin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một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cửa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điện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tử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cấp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bộ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cấp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tỉnh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en-US" altLang="en-US" sz="18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vi-VN" altLang="en-US" sz="18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dirty="0"/>
              <a:t>VNPT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xây</a:t>
            </a:r>
            <a:r>
              <a:rPr lang="en-US" dirty="0"/>
              <a:t> </a:t>
            </a:r>
            <a:r>
              <a:rPr lang="en-US" dirty="0" err="1"/>
              <a:t>dựng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thống</a:t>
            </a:r>
            <a:r>
              <a:rPr lang="en-US" dirty="0"/>
              <a:t> VNPT </a:t>
            </a:r>
            <a:r>
              <a:rPr lang="en-US" dirty="0" err="1"/>
              <a:t>igate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chức</a:t>
            </a:r>
            <a:r>
              <a:rPr lang="en-US" dirty="0"/>
              <a:t> </a:t>
            </a:r>
            <a:r>
              <a:rPr lang="en-US" dirty="0" err="1"/>
              <a:t>năng</a:t>
            </a:r>
            <a:r>
              <a:rPr lang="en-US" dirty="0"/>
              <a:t>,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năng</a:t>
            </a:r>
            <a:r>
              <a:rPr lang="en-US" dirty="0"/>
              <a:t>, an </a:t>
            </a:r>
            <a:r>
              <a:rPr lang="en-US" dirty="0" err="1"/>
              <a:t>toàn</a:t>
            </a:r>
            <a:r>
              <a:rPr lang="en-US" dirty="0"/>
              <a:t> </a:t>
            </a:r>
            <a:r>
              <a:rPr lang="en-US" dirty="0" err="1"/>
              <a:t>bảo</a:t>
            </a:r>
            <a:r>
              <a:rPr lang="en-US" dirty="0"/>
              <a:t> </a:t>
            </a:r>
            <a:r>
              <a:rPr lang="en-US" dirty="0" err="1"/>
              <a:t>mật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9A990F-D61C-47C5-9235-74844A1A36E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0268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Căn</a:t>
            </a:r>
            <a:r>
              <a:rPr lang="en-US" dirty="0"/>
              <a:t> </a:t>
            </a:r>
            <a:r>
              <a:rPr lang="en-US" dirty="0" err="1"/>
              <a:t>cứ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thông</a:t>
            </a:r>
            <a:r>
              <a:rPr lang="en-US" dirty="0"/>
              <a:t> </a:t>
            </a:r>
            <a:r>
              <a:rPr lang="en-US" dirty="0" err="1"/>
              <a:t>tư</a:t>
            </a:r>
            <a:r>
              <a:rPr lang="en-US" dirty="0"/>
              <a:t>,  </a:t>
            </a:r>
            <a:r>
              <a:rPr lang="en-US" dirty="0" err="1"/>
              <a:t>nghị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CP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thống</a:t>
            </a:r>
            <a:r>
              <a:rPr lang="en-US" dirty="0"/>
              <a:t> </a:t>
            </a:r>
            <a:r>
              <a:rPr lang="en-US" dirty="0" err="1"/>
              <a:t>cổng</a:t>
            </a:r>
            <a:r>
              <a:rPr lang="en-US" dirty="0"/>
              <a:t> DVC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thống</a:t>
            </a:r>
            <a:r>
              <a:rPr lang="en-US" dirty="0"/>
              <a:t> </a:t>
            </a:r>
            <a:r>
              <a:rPr lang="en-US" dirty="0" err="1"/>
              <a:t>thông</a:t>
            </a:r>
            <a:r>
              <a:rPr lang="en-US" dirty="0"/>
              <a:t> tin 1 </a:t>
            </a:r>
            <a:r>
              <a:rPr lang="en-US" dirty="0" err="1"/>
              <a:t>cửa</a:t>
            </a:r>
            <a:r>
              <a:rPr lang="en-US" dirty="0"/>
              <a:t>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r>
              <a:rPr lang="en-US" dirty="0"/>
              <a:t>, </a:t>
            </a:r>
            <a:r>
              <a:rPr lang="en-US" dirty="0" err="1"/>
              <a:t>cụ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:</a:t>
            </a:r>
          </a:p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+ </a:t>
            </a:r>
            <a:r>
              <a:rPr lang="en-US" dirty="0" err="1"/>
              <a:t>Nghị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61/2018/NĐ-CP : </a:t>
            </a:r>
            <a:r>
              <a:rPr lang="en-US" alt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Nghị</a:t>
            </a:r>
            <a:r>
              <a:rPr lang="en-US" alt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định</a:t>
            </a:r>
            <a:r>
              <a:rPr lang="en-US" alt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ban hành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thực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hiện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c</a:t>
            </a:r>
            <a:r>
              <a:rPr lang="vi-VN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ơ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chế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một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cửa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một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cửa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liên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thông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trong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giải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quyết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thủ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tục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hành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chính</a:t>
            </a:r>
            <a:endParaRPr lang="vi-VN" altLang="en-US" sz="18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+ </a:t>
            </a:r>
            <a:r>
              <a:rPr lang="en-US" dirty="0" err="1"/>
              <a:t>Quyết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985/QĐ-</a:t>
            </a:r>
            <a:r>
              <a:rPr lang="en-US" dirty="0" err="1"/>
              <a:t>TTg</a:t>
            </a:r>
            <a:r>
              <a:rPr lang="en-US" dirty="0"/>
              <a:t> :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Quyết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định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B</a:t>
            </a:r>
            <a:r>
              <a:rPr lang="vi-VN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 hành kế hoạch thực hiện nghị định số 61/2018/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NĐ-CP</a:t>
            </a:r>
            <a:r>
              <a:rPr lang="vi-VN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ngày 23 tháng 4 năm 2018 của chính phủ về thực hiện cơ chế một cửa, một cửa liên thông trong giải quyết thủ tục hành chính</a:t>
            </a:r>
            <a:endParaRPr lang="vi-VN" altLang="en-US" sz="18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+ </a:t>
            </a:r>
            <a:r>
              <a:rPr lang="en-US" dirty="0" err="1"/>
              <a:t>Thông</a:t>
            </a:r>
            <a:r>
              <a:rPr lang="en-US" dirty="0"/>
              <a:t> </a:t>
            </a:r>
            <a:r>
              <a:rPr lang="en-US" dirty="0" err="1"/>
              <a:t>tư</a:t>
            </a:r>
            <a:r>
              <a:rPr lang="en-US" dirty="0"/>
              <a:t> 01/2018/TT-VPCP: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Thông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tư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h</a:t>
            </a:r>
            <a:r>
              <a:rPr lang="vi-VN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ư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ớng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dẫn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thi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hành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một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số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QĐ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của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NĐ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số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61/2018/NĐ-CP</a:t>
            </a:r>
          </a:p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+ </a:t>
            </a:r>
            <a:r>
              <a:rPr lang="en-US" alt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Thông</a:t>
            </a:r>
            <a:r>
              <a:rPr lang="en-US" alt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tư</a:t>
            </a:r>
            <a:r>
              <a:rPr lang="en-US" alt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22/2019/TT-BTTTT :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Thông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tư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quy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định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về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tiêu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chí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chức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năng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tính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năng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kỹ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thuật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của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Cổng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Dịch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vụ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công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và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Hệ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thống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thông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tin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một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cửa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điện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tử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cấp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bộ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cấp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tỉnh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en-US" altLang="en-US" sz="18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vi-VN" altLang="en-US" sz="18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dirty="0"/>
              <a:t>VNPT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xây</a:t>
            </a:r>
            <a:r>
              <a:rPr lang="en-US" dirty="0"/>
              <a:t> </a:t>
            </a:r>
            <a:r>
              <a:rPr lang="en-US" dirty="0" err="1"/>
              <a:t>dựng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thống</a:t>
            </a:r>
            <a:r>
              <a:rPr lang="en-US" dirty="0"/>
              <a:t> VNPT </a:t>
            </a:r>
            <a:r>
              <a:rPr lang="en-US" dirty="0" err="1"/>
              <a:t>igate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chức</a:t>
            </a:r>
            <a:r>
              <a:rPr lang="en-US" dirty="0"/>
              <a:t> </a:t>
            </a:r>
            <a:r>
              <a:rPr lang="en-US" dirty="0" err="1"/>
              <a:t>năng</a:t>
            </a:r>
            <a:r>
              <a:rPr lang="en-US" dirty="0"/>
              <a:t>,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năng</a:t>
            </a:r>
            <a:r>
              <a:rPr lang="en-US" dirty="0"/>
              <a:t>, an </a:t>
            </a:r>
            <a:r>
              <a:rPr lang="en-US" dirty="0" err="1"/>
              <a:t>toàn</a:t>
            </a:r>
            <a:r>
              <a:rPr lang="en-US" dirty="0"/>
              <a:t> </a:t>
            </a:r>
            <a:r>
              <a:rPr lang="en-US" dirty="0" err="1"/>
              <a:t>bảo</a:t>
            </a:r>
            <a:r>
              <a:rPr lang="en-US" dirty="0"/>
              <a:t> </a:t>
            </a:r>
            <a:r>
              <a:rPr lang="en-US" dirty="0" err="1"/>
              <a:t>mật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9A990F-D61C-47C5-9235-74844A1A36E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961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Căn</a:t>
            </a:r>
            <a:r>
              <a:rPr lang="en-US" dirty="0"/>
              <a:t> </a:t>
            </a:r>
            <a:r>
              <a:rPr lang="en-US" dirty="0" err="1"/>
              <a:t>cứ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thông</a:t>
            </a:r>
            <a:r>
              <a:rPr lang="en-US" dirty="0"/>
              <a:t> </a:t>
            </a:r>
            <a:r>
              <a:rPr lang="en-US" dirty="0" err="1"/>
              <a:t>tư</a:t>
            </a:r>
            <a:r>
              <a:rPr lang="en-US" dirty="0"/>
              <a:t>,  </a:t>
            </a:r>
            <a:r>
              <a:rPr lang="en-US" dirty="0" err="1"/>
              <a:t>nghị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CP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thống</a:t>
            </a:r>
            <a:r>
              <a:rPr lang="en-US" dirty="0"/>
              <a:t> </a:t>
            </a:r>
            <a:r>
              <a:rPr lang="en-US" dirty="0" err="1"/>
              <a:t>cổng</a:t>
            </a:r>
            <a:r>
              <a:rPr lang="en-US" dirty="0"/>
              <a:t> DVC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thống</a:t>
            </a:r>
            <a:r>
              <a:rPr lang="en-US" dirty="0"/>
              <a:t> </a:t>
            </a:r>
            <a:r>
              <a:rPr lang="en-US" dirty="0" err="1"/>
              <a:t>thông</a:t>
            </a:r>
            <a:r>
              <a:rPr lang="en-US" dirty="0"/>
              <a:t> tin 1 </a:t>
            </a:r>
            <a:r>
              <a:rPr lang="en-US" dirty="0" err="1"/>
              <a:t>cửa</a:t>
            </a:r>
            <a:r>
              <a:rPr lang="en-US" dirty="0"/>
              <a:t>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r>
              <a:rPr lang="en-US" dirty="0"/>
              <a:t>, </a:t>
            </a:r>
            <a:r>
              <a:rPr lang="en-US" dirty="0" err="1"/>
              <a:t>cụ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:</a:t>
            </a:r>
          </a:p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+ </a:t>
            </a:r>
            <a:r>
              <a:rPr lang="en-US" dirty="0" err="1"/>
              <a:t>Nghị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61/2018/NĐ-CP : </a:t>
            </a:r>
            <a:r>
              <a:rPr lang="en-US" alt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Nghị</a:t>
            </a:r>
            <a:r>
              <a:rPr lang="en-US" alt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định</a:t>
            </a:r>
            <a:r>
              <a:rPr lang="en-US" alt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ban hành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thực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hiện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c</a:t>
            </a:r>
            <a:r>
              <a:rPr lang="vi-VN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ơ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chế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một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cửa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một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cửa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liên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thông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trong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giải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quyết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thủ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tục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hành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chính</a:t>
            </a:r>
            <a:endParaRPr lang="vi-VN" altLang="en-US" sz="18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+ </a:t>
            </a:r>
            <a:r>
              <a:rPr lang="en-US" dirty="0" err="1"/>
              <a:t>Quyết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985/QĐ-</a:t>
            </a:r>
            <a:r>
              <a:rPr lang="en-US" dirty="0" err="1"/>
              <a:t>TTg</a:t>
            </a:r>
            <a:r>
              <a:rPr lang="en-US" dirty="0"/>
              <a:t> :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Quyết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định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B</a:t>
            </a:r>
            <a:r>
              <a:rPr lang="vi-VN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 hành kế hoạch thực hiện nghị định số 61/2018/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NĐ-CP</a:t>
            </a:r>
            <a:r>
              <a:rPr lang="vi-VN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ngày 23 tháng 4 năm 2018 của chính phủ về thực hiện cơ chế một cửa, một cửa liên thông trong giải quyết thủ tục hành chính</a:t>
            </a:r>
            <a:endParaRPr lang="vi-VN" altLang="en-US" sz="18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+ </a:t>
            </a:r>
            <a:r>
              <a:rPr lang="en-US" dirty="0" err="1"/>
              <a:t>Thông</a:t>
            </a:r>
            <a:r>
              <a:rPr lang="en-US" dirty="0"/>
              <a:t> </a:t>
            </a:r>
            <a:r>
              <a:rPr lang="en-US" dirty="0" err="1"/>
              <a:t>tư</a:t>
            </a:r>
            <a:r>
              <a:rPr lang="en-US" dirty="0"/>
              <a:t> 01/2018/TT-VPCP: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Thông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tư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h</a:t>
            </a:r>
            <a:r>
              <a:rPr lang="vi-VN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ư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ớng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dẫn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thi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hành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một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số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QĐ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của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NĐ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số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61/2018/NĐ-CP</a:t>
            </a:r>
          </a:p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+ </a:t>
            </a:r>
            <a:r>
              <a:rPr lang="en-US" alt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Thông</a:t>
            </a:r>
            <a:r>
              <a:rPr lang="en-US" alt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tư</a:t>
            </a:r>
            <a:r>
              <a:rPr lang="en-US" alt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22/2019/TT-BTTTT :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Thông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tư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quy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định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về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tiêu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chí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chức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năng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tính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năng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kỹ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thuật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của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Cổng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Dịch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vụ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công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và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Hệ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thống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thông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tin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một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cửa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điện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tử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cấp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bộ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cấp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tỉnh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en-US" altLang="en-US" sz="18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vi-VN" altLang="en-US" sz="18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dirty="0"/>
              <a:t>VNPT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xây</a:t>
            </a:r>
            <a:r>
              <a:rPr lang="en-US" dirty="0"/>
              <a:t> </a:t>
            </a:r>
            <a:r>
              <a:rPr lang="en-US" dirty="0" err="1"/>
              <a:t>dựng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thống</a:t>
            </a:r>
            <a:r>
              <a:rPr lang="en-US" dirty="0"/>
              <a:t> VNPT </a:t>
            </a:r>
            <a:r>
              <a:rPr lang="en-US" dirty="0" err="1"/>
              <a:t>igate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chức</a:t>
            </a:r>
            <a:r>
              <a:rPr lang="en-US" dirty="0"/>
              <a:t> </a:t>
            </a:r>
            <a:r>
              <a:rPr lang="en-US" dirty="0" err="1"/>
              <a:t>năng</a:t>
            </a:r>
            <a:r>
              <a:rPr lang="en-US" dirty="0"/>
              <a:t>,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năng</a:t>
            </a:r>
            <a:r>
              <a:rPr lang="en-US" dirty="0"/>
              <a:t>, an </a:t>
            </a:r>
            <a:r>
              <a:rPr lang="en-US" dirty="0" err="1"/>
              <a:t>toàn</a:t>
            </a:r>
            <a:r>
              <a:rPr lang="en-US" dirty="0"/>
              <a:t> </a:t>
            </a:r>
            <a:r>
              <a:rPr lang="en-US" dirty="0" err="1"/>
              <a:t>bảo</a:t>
            </a:r>
            <a:r>
              <a:rPr lang="en-US" dirty="0"/>
              <a:t> </a:t>
            </a:r>
            <a:r>
              <a:rPr lang="en-US" dirty="0" err="1"/>
              <a:t>mật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9A990F-D61C-47C5-9235-74844A1A36E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0949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Căn</a:t>
            </a:r>
            <a:r>
              <a:rPr lang="en-US" dirty="0"/>
              <a:t> </a:t>
            </a:r>
            <a:r>
              <a:rPr lang="en-US" dirty="0" err="1"/>
              <a:t>cứ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thông</a:t>
            </a:r>
            <a:r>
              <a:rPr lang="en-US" dirty="0"/>
              <a:t> </a:t>
            </a:r>
            <a:r>
              <a:rPr lang="en-US" dirty="0" err="1"/>
              <a:t>tư</a:t>
            </a:r>
            <a:r>
              <a:rPr lang="en-US" dirty="0"/>
              <a:t>,  </a:t>
            </a:r>
            <a:r>
              <a:rPr lang="en-US" dirty="0" err="1"/>
              <a:t>nghị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CP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thống</a:t>
            </a:r>
            <a:r>
              <a:rPr lang="en-US" dirty="0"/>
              <a:t> </a:t>
            </a:r>
            <a:r>
              <a:rPr lang="en-US" dirty="0" err="1"/>
              <a:t>cổng</a:t>
            </a:r>
            <a:r>
              <a:rPr lang="en-US" dirty="0"/>
              <a:t> DVC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thống</a:t>
            </a:r>
            <a:r>
              <a:rPr lang="en-US" dirty="0"/>
              <a:t> </a:t>
            </a:r>
            <a:r>
              <a:rPr lang="en-US" dirty="0" err="1"/>
              <a:t>thông</a:t>
            </a:r>
            <a:r>
              <a:rPr lang="en-US" dirty="0"/>
              <a:t> tin 1 </a:t>
            </a:r>
            <a:r>
              <a:rPr lang="en-US" dirty="0" err="1"/>
              <a:t>cửa</a:t>
            </a:r>
            <a:r>
              <a:rPr lang="en-US" dirty="0"/>
              <a:t>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r>
              <a:rPr lang="en-US" dirty="0"/>
              <a:t>, </a:t>
            </a:r>
            <a:r>
              <a:rPr lang="en-US" dirty="0" err="1"/>
              <a:t>cụ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:</a:t>
            </a:r>
          </a:p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+ </a:t>
            </a:r>
            <a:r>
              <a:rPr lang="en-US" dirty="0" err="1"/>
              <a:t>Nghị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61/2018/NĐ-CP : </a:t>
            </a:r>
            <a:r>
              <a:rPr lang="en-US" alt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Nghị</a:t>
            </a:r>
            <a:r>
              <a:rPr lang="en-US" alt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định</a:t>
            </a:r>
            <a:r>
              <a:rPr lang="en-US" alt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ban hành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thực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hiện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c</a:t>
            </a:r>
            <a:r>
              <a:rPr lang="vi-VN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ơ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chế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một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cửa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một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cửa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liên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thông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trong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giải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quyết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thủ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tục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hành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chính</a:t>
            </a:r>
            <a:endParaRPr lang="vi-VN" altLang="en-US" sz="18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+ </a:t>
            </a:r>
            <a:r>
              <a:rPr lang="en-US" dirty="0" err="1"/>
              <a:t>Quyết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985/QĐ-</a:t>
            </a:r>
            <a:r>
              <a:rPr lang="en-US" dirty="0" err="1"/>
              <a:t>TTg</a:t>
            </a:r>
            <a:r>
              <a:rPr lang="en-US" dirty="0"/>
              <a:t> :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Quyết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định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B</a:t>
            </a:r>
            <a:r>
              <a:rPr lang="vi-VN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 hành kế hoạch thực hiện nghị định số 61/2018/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NĐ-CP</a:t>
            </a:r>
            <a:r>
              <a:rPr lang="vi-VN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ngày 23 tháng 4 năm 2018 của chính phủ về thực hiện cơ chế một cửa, một cửa liên thông trong giải quyết thủ tục hành chính</a:t>
            </a:r>
            <a:endParaRPr lang="vi-VN" altLang="en-US" sz="18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+ </a:t>
            </a:r>
            <a:r>
              <a:rPr lang="en-US" dirty="0" err="1"/>
              <a:t>Thông</a:t>
            </a:r>
            <a:r>
              <a:rPr lang="en-US" dirty="0"/>
              <a:t> </a:t>
            </a:r>
            <a:r>
              <a:rPr lang="en-US" dirty="0" err="1"/>
              <a:t>tư</a:t>
            </a:r>
            <a:r>
              <a:rPr lang="en-US" dirty="0"/>
              <a:t> 01/2018/TT-VPCP: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Thông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tư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h</a:t>
            </a:r>
            <a:r>
              <a:rPr lang="vi-VN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ư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ớng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dẫn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thi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hành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một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số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QĐ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của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NĐ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số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61/2018/NĐ-CP</a:t>
            </a:r>
          </a:p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+ </a:t>
            </a:r>
            <a:r>
              <a:rPr lang="en-US" alt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Thông</a:t>
            </a:r>
            <a:r>
              <a:rPr lang="en-US" alt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tư</a:t>
            </a:r>
            <a:r>
              <a:rPr lang="en-US" alt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22/2019/TT-BTTTT :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Thông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tư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quy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định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về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tiêu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chí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chức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năng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tính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năng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kỹ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thuật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của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Cổng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Dịch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vụ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công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và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Hệ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thống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thông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tin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một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cửa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điện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tử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cấp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bộ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cấp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tỉnh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en-US" altLang="en-US" sz="18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vi-VN" altLang="en-US" sz="18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dirty="0"/>
              <a:t>VNPT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xây</a:t>
            </a:r>
            <a:r>
              <a:rPr lang="en-US" dirty="0"/>
              <a:t> </a:t>
            </a:r>
            <a:r>
              <a:rPr lang="en-US" dirty="0" err="1"/>
              <a:t>dựng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thống</a:t>
            </a:r>
            <a:r>
              <a:rPr lang="en-US" dirty="0"/>
              <a:t> VNPT </a:t>
            </a:r>
            <a:r>
              <a:rPr lang="en-US" dirty="0" err="1"/>
              <a:t>igate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chức</a:t>
            </a:r>
            <a:r>
              <a:rPr lang="en-US" dirty="0"/>
              <a:t> </a:t>
            </a:r>
            <a:r>
              <a:rPr lang="en-US" dirty="0" err="1"/>
              <a:t>năng</a:t>
            </a:r>
            <a:r>
              <a:rPr lang="en-US" dirty="0"/>
              <a:t>,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năng</a:t>
            </a:r>
            <a:r>
              <a:rPr lang="en-US" dirty="0"/>
              <a:t>, an </a:t>
            </a:r>
            <a:r>
              <a:rPr lang="en-US" dirty="0" err="1"/>
              <a:t>toàn</a:t>
            </a:r>
            <a:r>
              <a:rPr lang="en-US" dirty="0"/>
              <a:t> </a:t>
            </a:r>
            <a:r>
              <a:rPr lang="en-US" dirty="0" err="1"/>
              <a:t>bảo</a:t>
            </a:r>
            <a:r>
              <a:rPr lang="en-US" dirty="0"/>
              <a:t> </a:t>
            </a:r>
            <a:r>
              <a:rPr lang="en-US" dirty="0" err="1"/>
              <a:t>mật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9A990F-D61C-47C5-9235-74844A1A36E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782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Căn</a:t>
            </a:r>
            <a:r>
              <a:rPr lang="en-US" dirty="0"/>
              <a:t> </a:t>
            </a:r>
            <a:r>
              <a:rPr lang="en-US" dirty="0" err="1"/>
              <a:t>cứ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thông</a:t>
            </a:r>
            <a:r>
              <a:rPr lang="en-US" dirty="0"/>
              <a:t> </a:t>
            </a:r>
            <a:r>
              <a:rPr lang="en-US" dirty="0" err="1"/>
              <a:t>tư</a:t>
            </a:r>
            <a:r>
              <a:rPr lang="en-US" dirty="0"/>
              <a:t>,  </a:t>
            </a:r>
            <a:r>
              <a:rPr lang="en-US" dirty="0" err="1"/>
              <a:t>nghị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CP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thống</a:t>
            </a:r>
            <a:r>
              <a:rPr lang="en-US" dirty="0"/>
              <a:t> </a:t>
            </a:r>
            <a:r>
              <a:rPr lang="en-US" dirty="0" err="1"/>
              <a:t>cổng</a:t>
            </a:r>
            <a:r>
              <a:rPr lang="en-US" dirty="0"/>
              <a:t> DVC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thống</a:t>
            </a:r>
            <a:r>
              <a:rPr lang="en-US" dirty="0"/>
              <a:t> </a:t>
            </a:r>
            <a:r>
              <a:rPr lang="en-US" dirty="0" err="1"/>
              <a:t>thông</a:t>
            </a:r>
            <a:r>
              <a:rPr lang="en-US" dirty="0"/>
              <a:t> tin 1 </a:t>
            </a:r>
            <a:r>
              <a:rPr lang="en-US" dirty="0" err="1"/>
              <a:t>cửa</a:t>
            </a:r>
            <a:r>
              <a:rPr lang="en-US" dirty="0"/>
              <a:t>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r>
              <a:rPr lang="en-US" dirty="0"/>
              <a:t>, </a:t>
            </a:r>
            <a:r>
              <a:rPr lang="en-US" dirty="0" err="1"/>
              <a:t>cụ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:</a:t>
            </a:r>
          </a:p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+ </a:t>
            </a:r>
            <a:r>
              <a:rPr lang="en-US" dirty="0" err="1"/>
              <a:t>Nghị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61/2018/NĐ-CP : </a:t>
            </a:r>
            <a:r>
              <a:rPr lang="en-US" alt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Nghị</a:t>
            </a:r>
            <a:r>
              <a:rPr lang="en-US" alt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định</a:t>
            </a:r>
            <a:r>
              <a:rPr lang="en-US" alt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ban hành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thực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hiện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c</a:t>
            </a:r>
            <a:r>
              <a:rPr lang="vi-VN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ơ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chế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một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cửa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một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cửa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liên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thông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trong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giải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quyết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thủ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tục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hành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chính</a:t>
            </a:r>
            <a:endParaRPr lang="vi-VN" altLang="en-US" sz="18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+ </a:t>
            </a:r>
            <a:r>
              <a:rPr lang="en-US" dirty="0" err="1"/>
              <a:t>Quyết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985/QĐ-</a:t>
            </a:r>
            <a:r>
              <a:rPr lang="en-US" dirty="0" err="1"/>
              <a:t>TTg</a:t>
            </a:r>
            <a:r>
              <a:rPr lang="en-US" dirty="0"/>
              <a:t> :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Quyết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định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B</a:t>
            </a:r>
            <a:r>
              <a:rPr lang="vi-VN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 hành kế hoạch thực hiện nghị định số 61/2018/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NĐ-CP</a:t>
            </a:r>
            <a:r>
              <a:rPr lang="vi-VN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ngày 23 tháng 4 năm 2018 của chính phủ về thực hiện cơ chế một cửa, một cửa liên thông trong giải quyết thủ tục hành chính</a:t>
            </a:r>
            <a:endParaRPr lang="vi-VN" altLang="en-US" sz="18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+ </a:t>
            </a:r>
            <a:r>
              <a:rPr lang="en-US" dirty="0" err="1"/>
              <a:t>Thông</a:t>
            </a:r>
            <a:r>
              <a:rPr lang="en-US" dirty="0"/>
              <a:t> </a:t>
            </a:r>
            <a:r>
              <a:rPr lang="en-US" dirty="0" err="1"/>
              <a:t>tư</a:t>
            </a:r>
            <a:r>
              <a:rPr lang="en-US" dirty="0"/>
              <a:t> 01/2018/TT-VPCP: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Thông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tư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h</a:t>
            </a:r>
            <a:r>
              <a:rPr lang="vi-VN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ư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ớng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dẫn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thi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hành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một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số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QĐ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của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NĐ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số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61/2018/NĐ-CP</a:t>
            </a:r>
          </a:p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+ </a:t>
            </a:r>
            <a:r>
              <a:rPr lang="en-US" alt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Thông</a:t>
            </a:r>
            <a:r>
              <a:rPr lang="en-US" alt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tư</a:t>
            </a:r>
            <a:r>
              <a:rPr lang="en-US" alt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22/2019/TT-BTTTT :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Thông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tư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quy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định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về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tiêu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chí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chức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năng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tính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năng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kỹ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thuật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của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Cổng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Dịch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vụ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công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và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Hệ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thống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thông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tin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một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cửa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điện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tử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cấp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bộ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cấp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tỉnh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en-US" altLang="en-US" sz="18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vi-VN" altLang="en-US" sz="18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dirty="0"/>
              <a:t>VNPT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xây</a:t>
            </a:r>
            <a:r>
              <a:rPr lang="en-US" dirty="0"/>
              <a:t> </a:t>
            </a:r>
            <a:r>
              <a:rPr lang="en-US" dirty="0" err="1"/>
              <a:t>dựng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thống</a:t>
            </a:r>
            <a:r>
              <a:rPr lang="en-US" dirty="0"/>
              <a:t> VNPT </a:t>
            </a:r>
            <a:r>
              <a:rPr lang="en-US" dirty="0" err="1"/>
              <a:t>igate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chức</a:t>
            </a:r>
            <a:r>
              <a:rPr lang="en-US" dirty="0"/>
              <a:t> </a:t>
            </a:r>
            <a:r>
              <a:rPr lang="en-US" dirty="0" err="1"/>
              <a:t>năng</a:t>
            </a:r>
            <a:r>
              <a:rPr lang="en-US" dirty="0"/>
              <a:t>,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năng</a:t>
            </a:r>
            <a:r>
              <a:rPr lang="en-US" dirty="0"/>
              <a:t>, an </a:t>
            </a:r>
            <a:r>
              <a:rPr lang="en-US" dirty="0" err="1"/>
              <a:t>toàn</a:t>
            </a:r>
            <a:r>
              <a:rPr lang="en-US" dirty="0"/>
              <a:t> </a:t>
            </a:r>
            <a:r>
              <a:rPr lang="en-US" dirty="0" err="1"/>
              <a:t>bảo</a:t>
            </a:r>
            <a:r>
              <a:rPr lang="en-US" dirty="0"/>
              <a:t> </a:t>
            </a:r>
            <a:r>
              <a:rPr lang="en-US" dirty="0" err="1"/>
              <a:t>mật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9A990F-D61C-47C5-9235-74844A1A36E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8442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Căn</a:t>
            </a:r>
            <a:r>
              <a:rPr lang="en-US" dirty="0"/>
              <a:t> </a:t>
            </a:r>
            <a:r>
              <a:rPr lang="en-US" dirty="0" err="1"/>
              <a:t>cứ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thông</a:t>
            </a:r>
            <a:r>
              <a:rPr lang="en-US" dirty="0"/>
              <a:t> </a:t>
            </a:r>
            <a:r>
              <a:rPr lang="en-US" dirty="0" err="1"/>
              <a:t>tư</a:t>
            </a:r>
            <a:r>
              <a:rPr lang="en-US" dirty="0"/>
              <a:t>,  </a:t>
            </a:r>
            <a:r>
              <a:rPr lang="en-US" dirty="0" err="1"/>
              <a:t>nghị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CP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thống</a:t>
            </a:r>
            <a:r>
              <a:rPr lang="en-US" dirty="0"/>
              <a:t> </a:t>
            </a:r>
            <a:r>
              <a:rPr lang="en-US" dirty="0" err="1"/>
              <a:t>cổng</a:t>
            </a:r>
            <a:r>
              <a:rPr lang="en-US" dirty="0"/>
              <a:t> DVC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thống</a:t>
            </a:r>
            <a:r>
              <a:rPr lang="en-US" dirty="0"/>
              <a:t> </a:t>
            </a:r>
            <a:r>
              <a:rPr lang="en-US" dirty="0" err="1"/>
              <a:t>thông</a:t>
            </a:r>
            <a:r>
              <a:rPr lang="en-US" dirty="0"/>
              <a:t> tin 1 </a:t>
            </a:r>
            <a:r>
              <a:rPr lang="en-US" dirty="0" err="1"/>
              <a:t>cửa</a:t>
            </a:r>
            <a:r>
              <a:rPr lang="en-US" dirty="0"/>
              <a:t>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r>
              <a:rPr lang="en-US" dirty="0"/>
              <a:t>, </a:t>
            </a:r>
            <a:r>
              <a:rPr lang="en-US" dirty="0" err="1"/>
              <a:t>cụ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:</a:t>
            </a:r>
          </a:p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+ </a:t>
            </a:r>
            <a:r>
              <a:rPr lang="en-US" dirty="0" err="1"/>
              <a:t>Nghị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61/2018/NĐ-CP : </a:t>
            </a:r>
            <a:r>
              <a:rPr lang="en-US" alt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Nghị</a:t>
            </a:r>
            <a:r>
              <a:rPr lang="en-US" alt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định</a:t>
            </a:r>
            <a:r>
              <a:rPr lang="en-US" alt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ban hành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thực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hiện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c</a:t>
            </a:r>
            <a:r>
              <a:rPr lang="vi-VN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ơ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chế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một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cửa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một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cửa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liên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thông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trong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giải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quyết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thủ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tục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hành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chính</a:t>
            </a:r>
            <a:endParaRPr lang="vi-VN" altLang="en-US" sz="18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+ </a:t>
            </a:r>
            <a:r>
              <a:rPr lang="en-US" dirty="0" err="1"/>
              <a:t>Quyết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985/QĐ-</a:t>
            </a:r>
            <a:r>
              <a:rPr lang="en-US" dirty="0" err="1"/>
              <a:t>TTg</a:t>
            </a:r>
            <a:r>
              <a:rPr lang="en-US" dirty="0"/>
              <a:t> :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Quyết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định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B</a:t>
            </a:r>
            <a:r>
              <a:rPr lang="vi-VN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 hành kế hoạch thực hiện nghị định số 61/2018/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NĐ-CP</a:t>
            </a:r>
            <a:r>
              <a:rPr lang="vi-VN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ngày 23 tháng 4 năm 2018 của chính phủ về thực hiện cơ chế một cửa, một cửa liên thông trong giải quyết thủ tục hành chính</a:t>
            </a:r>
            <a:endParaRPr lang="vi-VN" altLang="en-US" sz="18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+ </a:t>
            </a:r>
            <a:r>
              <a:rPr lang="en-US" dirty="0" err="1"/>
              <a:t>Thông</a:t>
            </a:r>
            <a:r>
              <a:rPr lang="en-US" dirty="0"/>
              <a:t> </a:t>
            </a:r>
            <a:r>
              <a:rPr lang="en-US" dirty="0" err="1"/>
              <a:t>tư</a:t>
            </a:r>
            <a:r>
              <a:rPr lang="en-US" dirty="0"/>
              <a:t> 01/2018/TT-VPCP: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Thông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tư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h</a:t>
            </a:r>
            <a:r>
              <a:rPr lang="vi-VN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ư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ớng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dẫn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thi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hành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một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số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QĐ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của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NĐ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số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61/2018/NĐ-CP</a:t>
            </a:r>
          </a:p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+ </a:t>
            </a:r>
            <a:r>
              <a:rPr lang="en-US" alt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Thông</a:t>
            </a:r>
            <a:r>
              <a:rPr lang="en-US" alt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tư</a:t>
            </a:r>
            <a:r>
              <a:rPr lang="en-US" alt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22/2019/TT-BTTTT :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Thông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tư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quy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định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về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tiêu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chí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chức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năng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tính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năng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kỹ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thuật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của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Cổng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Dịch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vụ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công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và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Hệ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thống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thông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tin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một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cửa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điện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tử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cấp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bộ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cấp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tỉnh</a:t>
            </a:r>
            <a:r>
              <a:rPr lang="en-US" sz="1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en-US" altLang="en-US" sz="18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vi-VN" altLang="en-US" sz="18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dirty="0"/>
              <a:t>VNPT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xây</a:t>
            </a:r>
            <a:r>
              <a:rPr lang="en-US" dirty="0"/>
              <a:t> </a:t>
            </a:r>
            <a:r>
              <a:rPr lang="en-US" dirty="0" err="1"/>
              <a:t>dựng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thống</a:t>
            </a:r>
            <a:r>
              <a:rPr lang="en-US" dirty="0"/>
              <a:t> VNPT </a:t>
            </a:r>
            <a:r>
              <a:rPr lang="en-US" dirty="0" err="1"/>
              <a:t>igate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chức</a:t>
            </a:r>
            <a:r>
              <a:rPr lang="en-US" dirty="0"/>
              <a:t> </a:t>
            </a:r>
            <a:r>
              <a:rPr lang="en-US" dirty="0" err="1"/>
              <a:t>năng</a:t>
            </a:r>
            <a:r>
              <a:rPr lang="en-US" dirty="0"/>
              <a:t>,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năng</a:t>
            </a:r>
            <a:r>
              <a:rPr lang="en-US" dirty="0"/>
              <a:t>, an </a:t>
            </a:r>
            <a:r>
              <a:rPr lang="en-US" dirty="0" err="1"/>
              <a:t>toàn</a:t>
            </a:r>
            <a:r>
              <a:rPr lang="en-US" dirty="0"/>
              <a:t> </a:t>
            </a:r>
            <a:r>
              <a:rPr lang="en-US" dirty="0" err="1"/>
              <a:t>bảo</a:t>
            </a:r>
            <a:r>
              <a:rPr lang="en-US" dirty="0"/>
              <a:t> </a:t>
            </a:r>
            <a:r>
              <a:rPr lang="en-US" dirty="0" err="1"/>
              <a:t>mật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9A990F-D61C-47C5-9235-74844A1A36E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446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244FB-78EE-47F2-913C-1DFAA1456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08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244FB-78EE-47F2-913C-1DFAA1456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960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244FB-78EE-47F2-913C-1DFAA1456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7168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244FB-78EE-47F2-913C-1DFAA1456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6502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244FB-78EE-47F2-913C-1DFAA1456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9636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7300" y="2641601"/>
            <a:ext cx="15773400" cy="6623846"/>
          </a:xfrm>
        </p:spPr>
        <p:txBody>
          <a:bodyPr>
            <a:normAutofit/>
          </a:bodyPr>
          <a:lstStyle>
            <a:lvl1pPr>
              <a:defRPr sz="4000">
                <a:latin typeface="Segoe UI" panose="020B0502040204020203" pitchFamily="34" charset="0"/>
              </a:defRPr>
            </a:lvl1pPr>
            <a:lvl2pPr>
              <a:defRPr sz="3200">
                <a:latin typeface="Segoe UI" panose="020B0502040204020203" pitchFamily="34" charset="0"/>
              </a:defRPr>
            </a:lvl2pPr>
            <a:lvl3pPr>
              <a:defRPr sz="2800">
                <a:latin typeface="Segoe UI" panose="020B0502040204020203" pitchFamily="34" charset="0"/>
              </a:defRPr>
            </a:lvl3pPr>
            <a:lvl4pPr>
              <a:defRPr sz="2400">
                <a:latin typeface="Segoe UI" panose="020B0502040204020203" pitchFamily="34" charset="0"/>
              </a:defRPr>
            </a:lvl4pPr>
            <a:lvl5pPr>
              <a:defRPr sz="2400">
                <a:latin typeface="Segoe UI" panose="020B050204020402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928811" y="9534526"/>
            <a:ext cx="3443290" cy="547688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721B2-1D19-4ED5-AE17-E14D091E2F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7FB107-60FD-466C-9E54-BEA2BACC21F4}"/>
              </a:ext>
            </a:extLst>
          </p:cNvPr>
          <p:cNvSpPr/>
          <p:nvPr userDrawn="1"/>
        </p:nvSpPr>
        <p:spPr>
          <a:xfrm>
            <a:off x="0" y="254432"/>
            <a:ext cx="2057400" cy="1104468"/>
          </a:xfrm>
          <a:prstGeom prst="rect">
            <a:avLst/>
          </a:prstGeom>
          <a:solidFill>
            <a:srgbClr val="015392"/>
          </a:solidFill>
          <a:ln>
            <a:noFill/>
          </a:ln>
        </p:spPr>
        <p:txBody>
          <a:bodyPr vert="horz" lIns="137160" tIns="68580" rIns="137160" bIns="68580" rtlCol="0" anchor="ctr">
            <a:norm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buNone/>
            </a:pPr>
            <a:endParaRPr lang="en-US" sz="4800">
              <a:solidFill>
                <a:schemeClr val="bg1"/>
              </a:solidFill>
              <a:latin typeface="Segoe UI" panose="020B0502040204020203" pitchFamily="34" charset="0"/>
              <a:ea typeface="+mj-ea"/>
              <a:cs typeface="+mj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2E6BF04-9D0F-4F22-9E75-262CF20FA1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34" y="30596"/>
            <a:ext cx="1552144" cy="15521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8810" y="254432"/>
            <a:ext cx="7374848" cy="1127412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  <a:latin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D821A476-5264-438C-83E4-2D5FC800C33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257300" y="1829934"/>
            <a:ext cx="15773400" cy="54809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accent2"/>
                </a:solidFill>
                <a:latin typeface="Segoe UI" panose="020B0502040204020203" pitchFamily="34" charset="0"/>
              </a:defRPr>
            </a:lvl1pPr>
            <a:lvl2pPr marL="685800" indent="0">
              <a:buNone/>
              <a:defRPr/>
            </a:lvl2pPr>
            <a:lvl3pPr marL="1371600" indent="0">
              <a:buNone/>
              <a:defRPr/>
            </a:lvl3pPr>
            <a:lvl4pPr marL="2057400" indent="0">
              <a:buNone/>
              <a:defRPr/>
            </a:lvl4pPr>
            <a:lvl5pPr marL="2743200" indent="0">
              <a:buNone/>
              <a:defRPr/>
            </a:lvl5pPr>
          </a:lstStyle>
          <a:p>
            <a:pPr lvl="0"/>
            <a:r>
              <a:rPr lang="en-US"/>
              <a:t>Submenu</a:t>
            </a:r>
          </a:p>
        </p:txBody>
      </p:sp>
    </p:spTree>
    <p:extLst>
      <p:ext uri="{BB962C8B-B14F-4D97-AF65-F5344CB8AC3E}">
        <p14:creationId xmlns:p14="http://schemas.microsoft.com/office/powerpoint/2010/main" val="38238965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F7FB107-60FD-466C-9E54-BEA2BACC21F4}"/>
              </a:ext>
            </a:extLst>
          </p:cNvPr>
          <p:cNvSpPr/>
          <p:nvPr userDrawn="1"/>
        </p:nvSpPr>
        <p:spPr>
          <a:xfrm>
            <a:off x="0" y="610032"/>
            <a:ext cx="2057400" cy="1104468"/>
          </a:xfrm>
          <a:prstGeom prst="rect">
            <a:avLst/>
          </a:prstGeom>
          <a:solidFill>
            <a:srgbClr val="015392"/>
          </a:solidFill>
          <a:ln>
            <a:noFill/>
          </a:ln>
        </p:spPr>
        <p:txBody>
          <a:bodyPr vert="horz" lIns="137160" tIns="68580" rIns="137160" bIns="68580" rtlCol="0" anchor="ctr">
            <a:norm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buNone/>
            </a:pPr>
            <a:endParaRPr lang="en-US" sz="4800">
              <a:solidFill>
                <a:schemeClr val="bg1"/>
              </a:solidFill>
              <a:latin typeface="Segoe UI" panose="020B0502040204020203" pitchFamily="34" charset="0"/>
              <a:ea typeface="+mj-ea"/>
              <a:cs typeface="+mj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2E6BF04-9D0F-4F22-9E75-262CF20FA1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34" y="386196"/>
            <a:ext cx="1552143" cy="1552143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2D150F3B-FDD7-4CB0-B534-8D34E904AAD2}"/>
              </a:ext>
            </a:extLst>
          </p:cNvPr>
          <p:cNvGrpSpPr/>
          <p:nvPr userDrawn="1"/>
        </p:nvGrpSpPr>
        <p:grpSpPr>
          <a:xfrm>
            <a:off x="363866" y="9494071"/>
            <a:ext cx="2251331" cy="588146"/>
            <a:chOff x="8790940" y="158480"/>
            <a:chExt cx="1550925" cy="412289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E5D88A3-FC4C-44DA-9FB0-660131D5EDD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1740"/>
            <a:stretch/>
          </p:blipFill>
          <p:spPr>
            <a:xfrm>
              <a:off x="8790940" y="158480"/>
              <a:ext cx="417069" cy="412289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006D5C4-9021-493D-9057-14AF25263F18}"/>
                </a:ext>
              </a:extLst>
            </p:cNvPr>
            <p:cNvSpPr txBox="1"/>
            <p:nvPr userDrawn="1"/>
          </p:nvSpPr>
          <p:spPr>
            <a:xfrm>
              <a:off x="9208009" y="186310"/>
              <a:ext cx="1133856" cy="2912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00" b="1">
                  <a:solidFill>
                    <a:srgbClr val="0066B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VNPT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491073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7300" y="2641600"/>
            <a:ext cx="15773400" cy="6623846"/>
          </a:xfrm>
        </p:spPr>
        <p:txBody>
          <a:bodyPr>
            <a:normAutofit/>
          </a:bodyPr>
          <a:lstStyle>
            <a:lvl1pPr>
              <a:defRPr sz="4000">
                <a:latin typeface="Segoe UI" panose="020B0502040204020203" pitchFamily="34" charset="0"/>
              </a:defRPr>
            </a:lvl1pPr>
            <a:lvl2pPr>
              <a:defRPr sz="3200">
                <a:latin typeface="Segoe UI" panose="020B0502040204020203" pitchFamily="34" charset="0"/>
              </a:defRPr>
            </a:lvl2pPr>
            <a:lvl3pPr>
              <a:defRPr sz="2800">
                <a:latin typeface="Segoe UI" panose="020B0502040204020203" pitchFamily="34" charset="0"/>
              </a:defRPr>
            </a:lvl3pPr>
            <a:lvl4pPr>
              <a:defRPr sz="2400">
                <a:latin typeface="Segoe UI" panose="020B0502040204020203" pitchFamily="34" charset="0"/>
              </a:defRPr>
            </a:lvl4pPr>
            <a:lvl5pPr>
              <a:defRPr sz="2400">
                <a:latin typeface="Segoe UI" panose="020B050204020402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928810" y="9534526"/>
            <a:ext cx="3443290" cy="547688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721B2-1D19-4ED5-AE17-E14D091E2F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7FB107-60FD-466C-9E54-BEA2BACC21F4}"/>
              </a:ext>
            </a:extLst>
          </p:cNvPr>
          <p:cNvSpPr/>
          <p:nvPr userDrawn="1"/>
        </p:nvSpPr>
        <p:spPr>
          <a:xfrm>
            <a:off x="0" y="610032"/>
            <a:ext cx="2057400" cy="1104468"/>
          </a:xfrm>
          <a:prstGeom prst="rect">
            <a:avLst/>
          </a:prstGeom>
          <a:solidFill>
            <a:srgbClr val="015392"/>
          </a:solidFill>
          <a:ln>
            <a:noFill/>
          </a:ln>
        </p:spPr>
        <p:txBody>
          <a:bodyPr vert="horz" lIns="137160" tIns="68580" rIns="137160" bIns="68580" rtlCol="0" anchor="ctr">
            <a:norm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buNone/>
            </a:pPr>
            <a:endParaRPr lang="en-US" sz="4800">
              <a:solidFill>
                <a:schemeClr val="bg1"/>
              </a:solidFill>
              <a:latin typeface="Segoe UI" panose="020B0502040204020203" pitchFamily="34" charset="0"/>
              <a:ea typeface="+mj-ea"/>
              <a:cs typeface="+mj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2E6BF04-9D0F-4F22-9E75-262CF20FA1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34" y="386195"/>
            <a:ext cx="1552143" cy="15521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8810" y="610031"/>
            <a:ext cx="7374847" cy="1127412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  <a:latin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D821A476-5264-438C-83E4-2D5FC800C33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257299" y="1829934"/>
            <a:ext cx="15773400" cy="54809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accent2"/>
                </a:solidFill>
                <a:latin typeface="Segoe UI" panose="020B0502040204020203" pitchFamily="34" charset="0"/>
              </a:defRPr>
            </a:lvl1pPr>
            <a:lvl2pPr marL="685800" indent="0">
              <a:buNone/>
              <a:defRPr/>
            </a:lvl2pPr>
            <a:lvl3pPr marL="1371600" indent="0">
              <a:buNone/>
              <a:defRPr/>
            </a:lvl3pPr>
            <a:lvl4pPr marL="2057400" indent="0">
              <a:buNone/>
              <a:defRPr/>
            </a:lvl4pPr>
            <a:lvl5pPr marL="2743200" indent="0">
              <a:buNone/>
              <a:defRPr/>
            </a:lvl5pPr>
          </a:lstStyle>
          <a:p>
            <a:pPr lvl="0"/>
            <a:r>
              <a:rPr lang="en-US"/>
              <a:t>Submenu</a:t>
            </a:r>
          </a:p>
        </p:txBody>
      </p:sp>
    </p:spTree>
    <p:extLst>
      <p:ext uri="{BB962C8B-B14F-4D97-AF65-F5344CB8AC3E}">
        <p14:creationId xmlns:p14="http://schemas.microsoft.com/office/powerpoint/2010/main" val="20466767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2" y="0"/>
            <a:ext cx="18288000" cy="102870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646740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9000" advTm="0">
        <p15:prstTrans prst="pageCurlDouble"/>
      </p:transition>
    </mc:Choice>
    <mc:Fallback xmlns="">
      <p:transition spd="slow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79BD69-FF30-450A-B7B2-1E0FE13F0EE7}" type="slidenum">
              <a:rPr lang="en-US" smtClean="0">
                <a:solidFill>
                  <a:srgbClr val="0070C0"/>
                </a:solidFill>
                <a:latin typeface="Calibri" panose="020F0502020204030204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>
              <a:solidFill>
                <a:srgbClr val="0070C0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416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244FB-78EE-47F2-913C-1DFAA1456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612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244FB-78EE-47F2-913C-1DFAA1456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477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244FB-78EE-47F2-913C-1DFAA1456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675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244FB-78EE-47F2-913C-1DFAA1456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749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244FB-78EE-47F2-913C-1DFAA1456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126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244FB-78EE-47F2-913C-1DFAA1456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710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244FB-78EE-47F2-913C-1DFAA1456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659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fld id="{ACA244FB-78EE-47F2-913C-1DFAA1456A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216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768" r:id="rId2"/>
  </p:sldLayoutIdLst>
  <p:hf hdr="0" ftr="0" dt="0"/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fld id="{ACA244FB-78EE-47F2-913C-1DFAA1456A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997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5" r:id="rId13"/>
    <p:sldLayoutId id="2147483766" r:id="rId14"/>
    <p:sldLayoutId id="2147483767" r:id="rId15"/>
  </p:sldLayoutIdLst>
  <p:hf hdr="0" ftr="0" dt="0"/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4.png"/><Relationship Id="rId4" Type="http://schemas.openxmlformats.org/officeDocument/2006/relationships/image" Target="../media/image6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5.png"/><Relationship Id="rId4" Type="http://schemas.openxmlformats.org/officeDocument/2006/relationships/image" Target="../media/image6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6.png"/><Relationship Id="rId4" Type="http://schemas.openxmlformats.org/officeDocument/2006/relationships/image" Target="../media/image6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7.png"/><Relationship Id="rId4" Type="http://schemas.openxmlformats.org/officeDocument/2006/relationships/image" Target="../media/image6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8.png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9.png"/><Relationship Id="rId4" Type="http://schemas.openxmlformats.org/officeDocument/2006/relationships/image" Target="../media/image6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0.png"/><Relationship Id="rId4" Type="http://schemas.openxmlformats.org/officeDocument/2006/relationships/image" Target="../media/image6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1.png"/><Relationship Id="rId4" Type="http://schemas.openxmlformats.org/officeDocument/2006/relationships/image" Target="../media/image6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2.png"/><Relationship Id="rId4" Type="http://schemas.openxmlformats.org/officeDocument/2006/relationships/image" Target="../media/image6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3.png"/><Relationship Id="rId4" Type="http://schemas.openxmlformats.org/officeDocument/2006/relationships/image" Target="../media/image6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3.png"/><Relationship Id="rId4" Type="http://schemas.openxmlformats.org/officeDocument/2006/relationships/image" Target="../media/image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C256E2C5-F5D3-4805-B8E1-EC4B9CF11A4C}"/>
              </a:ext>
            </a:extLst>
          </p:cNvPr>
          <p:cNvGrpSpPr/>
          <p:nvPr/>
        </p:nvGrpSpPr>
        <p:grpSpPr>
          <a:xfrm>
            <a:off x="0" y="-600891"/>
            <a:ext cx="18516604" cy="10287002"/>
            <a:chOff x="-4" y="8963"/>
            <a:chExt cx="12344402" cy="685800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89898F5-597D-437E-B6DB-ACB6490917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4444"/>
            <a:stretch/>
          </p:blipFill>
          <p:spPr>
            <a:xfrm>
              <a:off x="-4" y="8963"/>
              <a:ext cx="12192001" cy="6858001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3F9DB00-7C9D-478D-B314-7CEC638A4D1B}"/>
                </a:ext>
              </a:extLst>
            </p:cNvPr>
            <p:cNvSpPr txBox="1"/>
            <p:nvPr/>
          </p:nvSpPr>
          <p:spPr>
            <a:xfrm>
              <a:off x="152399" y="2244318"/>
              <a:ext cx="12191999" cy="5745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50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B680827D-8006-4623-B6B4-9AAB6C3083F6}"/>
              </a:ext>
            </a:extLst>
          </p:cNvPr>
          <p:cNvSpPr/>
          <p:nvPr/>
        </p:nvSpPr>
        <p:spPr>
          <a:xfrm>
            <a:off x="10534015" y="8139871"/>
            <a:ext cx="37006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i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 </a:t>
            </a:r>
            <a:r>
              <a:rPr lang="en-US" sz="3600" b="1" i="1" baseline="-25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3600" b="1" i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Vinh, </a:t>
            </a:r>
            <a:r>
              <a:rPr lang="en-US" sz="3600" b="1" i="1" baseline="-25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b="1" i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2023</a:t>
            </a:r>
            <a:endParaRPr lang="en-US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9D62E9A-6F29-42A7-9DB1-8886C90765BA}"/>
              </a:ext>
            </a:extLst>
          </p:cNvPr>
          <p:cNvCxnSpPr/>
          <p:nvPr/>
        </p:nvCxnSpPr>
        <p:spPr>
          <a:xfrm>
            <a:off x="10216515" y="6859270"/>
            <a:ext cx="5715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4A08D1B-839A-4E36-99F1-B39E49C8C5F0}"/>
              </a:ext>
            </a:extLst>
          </p:cNvPr>
          <p:cNvCxnSpPr/>
          <p:nvPr/>
        </p:nvCxnSpPr>
        <p:spPr>
          <a:xfrm>
            <a:off x="10229215" y="7062470"/>
            <a:ext cx="5715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D2075DE-0CFA-45DF-90B5-D1744472A5C1}"/>
              </a:ext>
            </a:extLst>
          </p:cNvPr>
          <p:cNvCxnSpPr/>
          <p:nvPr/>
        </p:nvCxnSpPr>
        <p:spPr>
          <a:xfrm>
            <a:off x="10368915" y="7011670"/>
            <a:ext cx="5715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B77EAAF-784B-4BE9-87AC-E2C2FD6508A1}"/>
              </a:ext>
            </a:extLst>
          </p:cNvPr>
          <p:cNvCxnSpPr/>
          <p:nvPr/>
        </p:nvCxnSpPr>
        <p:spPr>
          <a:xfrm>
            <a:off x="10381615" y="7214870"/>
            <a:ext cx="5715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6FE1025-9E79-4E26-946E-01A2A500F30D}"/>
              </a:ext>
            </a:extLst>
          </p:cNvPr>
          <p:cNvCxnSpPr/>
          <p:nvPr/>
        </p:nvCxnSpPr>
        <p:spPr>
          <a:xfrm>
            <a:off x="10521315" y="7164070"/>
            <a:ext cx="5715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A30B584-12EB-413B-A60F-C2BFE9CCA20C}"/>
              </a:ext>
            </a:extLst>
          </p:cNvPr>
          <p:cNvCxnSpPr/>
          <p:nvPr/>
        </p:nvCxnSpPr>
        <p:spPr>
          <a:xfrm>
            <a:off x="10534015" y="7367270"/>
            <a:ext cx="5715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3">
            <a:extLst>
              <a:ext uri="{FF2B5EF4-FFF2-40B4-BE49-F238E27FC236}">
                <a16:creationId xmlns:a16="http://schemas.microsoft.com/office/drawing/2014/main" id="{959BA6C0-2205-4B8C-B255-9C19CC370DB6}"/>
              </a:ext>
            </a:extLst>
          </p:cNvPr>
          <p:cNvSpPr txBox="1"/>
          <p:nvPr/>
        </p:nvSpPr>
        <p:spPr>
          <a:xfrm>
            <a:off x="0" y="1228784"/>
            <a:ext cx="18288002" cy="461739"/>
          </a:xfrm>
          <a:prstGeom prst="rect">
            <a:avLst/>
          </a:prstGeom>
          <a:effectLst>
            <a:outerShdw blurRad="50800" dist="38100" dir="2700000" algn="tl" rotWithShape="0">
              <a:prstClr val="black"/>
            </a:outerShdw>
          </a:effectLst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0070C0"/>
                </a:solidFill>
                <a:latin typeface="Roboto Condensed" pitchFamily="2" charset="0"/>
                <a:ea typeface="Roboto Condensed" pitchFamily="2" charset="0"/>
                <a:cs typeface="Arial" panose="020B0604020202020204" pitchFamily="34" charset="0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sz="230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VNPT NGHỆ AN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3465" y="0"/>
            <a:ext cx="1188823" cy="1238309"/>
          </a:xfrm>
          <a:prstGeom prst="rect">
            <a:avLst/>
          </a:prstGeom>
        </p:spPr>
      </p:pic>
      <p:sp>
        <p:nvSpPr>
          <p:cNvPr id="25" name="Title 3"/>
          <p:cNvSpPr txBox="1"/>
          <p:nvPr/>
        </p:nvSpPr>
        <p:spPr>
          <a:xfrm>
            <a:off x="-13063" y="1658852"/>
            <a:ext cx="18288001" cy="2872829"/>
          </a:xfrm>
          <a:prstGeom prst="rect">
            <a:avLst/>
          </a:prstGeom>
          <a:effectLst>
            <a:outerShdw blurRad="50800" dist="38100" dir="2700000" algn="tl" rotWithShape="0">
              <a:prstClr val="black"/>
            </a:outerShdw>
          </a:effectLst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0070C0"/>
                </a:solidFill>
                <a:latin typeface="Roboto Condensed" pitchFamily="2" charset="0"/>
                <a:ea typeface="Roboto Condensed" pitchFamily="2" charset="0"/>
                <a:cs typeface="Arial" panose="020B0604020202020204" pitchFamily="34" charset="0"/>
              </a:defRPr>
            </a:lvl1pPr>
          </a:lstStyle>
          <a:p>
            <a:pPr algn="ctr">
              <a:lnSpc>
                <a:spcPct val="150000"/>
              </a:lnSpc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en-US" sz="60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HƯỚNG</a:t>
            </a:r>
            <a:r>
              <a:rPr lang="en-US" sz="60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DẪN</a:t>
            </a:r>
            <a:r>
              <a:rPr lang="en-US" sz="60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NẠP</a:t>
            </a:r>
            <a:r>
              <a:rPr lang="en-US" sz="60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HỒ</a:t>
            </a:r>
            <a:r>
              <a:rPr lang="en-US" sz="60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SƠ</a:t>
            </a:r>
            <a:r>
              <a:rPr lang="en-US" sz="60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TRỰC</a:t>
            </a:r>
            <a:r>
              <a:rPr lang="en-US" sz="60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TUYẾN</a:t>
            </a:r>
            <a:endParaRPr lang="en-US" sz="60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30000"/>
              </a:lnSpc>
            </a:pPr>
            <a:r>
              <a:rPr lang="en-US" sz="60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HỆ THỐNG THÔNG TIN GIẢI QUYẾT </a:t>
            </a:r>
          </a:p>
          <a:p>
            <a:pPr algn="ctr">
              <a:lnSpc>
                <a:spcPct val="130000"/>
              </a:lnSpc>
            </a:pPr>
            <a:r>
              <a:rPr lang="en-US" sz="60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THỦ TỤC HÀNH CHÍNH TỈNH NGHỆ AN</a:t>
            </a:r>
          </a:p>
          <a:p>
            <a:pPr algn="ctr">
              <a:lnSpc>
                <a:spcPct val="130000"/>
              </a:lnSpc>
            </a:pPr>
            <a:r>
              <a:rPr lang="en-US" sz="60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(VNPT IGATE)</a:t>
            </a:r>
          </a:p>
        </p:txBody>
      </p:sp>
    </p:spTree>
    <p:extLst>
      <p:ext uri="{BB962C8B-B14F-4D97-AF65-F5344CB8AC3E}">
        <p14:creationId xmlns:p14="http://schemas.microsoft.com/office/powerpoint/2010/main" val="17347887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63">
            <a:extLst>
              <a:ext uri="{FF2B5EF4-FFF2-40B4-BE49-F238E27FC236}">
                <a16:creationId xmlns:a16="http://schemas.microsoft.com/office/drawing/2014/main" id="{A4FC5858-9780-4823-AD64-9E22440D8FA7}"/>
              </a:ext>
            </a:extLst>
          </p:cNvPr>
          <p:cNvSpPr/>
          <p:nvPr/>
        </p:nvSpPr>
        <p:spPr>
          <a:xfrm>
            <a:off x="2007024" y="611924"/>
            <a:ext cx="8522025" cy="1104468"/>
          </a:xfrm>
          <a:prstGeom prst="rect">
            <a:avLst/>
          </a:prstGeom>
          <a:solidFill>
            <a:srgbClr val="015392"/>
          </a:solidFill>
          <a:ln>
            <a:noFill/>
          </a:ln>
        </p:spPr>
        <p:txBody>
          <a:bodyPr vert="horz" lIns="137160" tIns="68580" rIns="137160" bIns="68580" rtlCol="0" anchor="ctr">
            <a:norm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8" name="Title 1">
            <a:extLst>
              <a:ext uri="{FF2B5EF4-FFF2-40B4-BE49-F238E27FC236}">
                <a16:creationId xmlns:a16="http://schemas.microsoft.com/office/drawing/2014/main" id="{4C35836D-FF62-4BFE-9BCA-6747D704E801}"/>
              </a:ext>
            </a:extLst>
          </p:cNvPr>
          <p:cNvSpPr txBox="1">
            <a:spLocks/>
          </p:cNvSpPr>
          <p:nvPr/>
        </p:nvSpPr>
        <p:spPr>
          <a:xfrm>
            <a:off x="288775" y="632975"/>
            <a:ext cx="1403132" cy="1104468"/>
          </a:xfrm>
          <a:prstGeom prst="rect">
            <a:avLst/>
          </a:prstGeom>
          <a:noFill/>
          <a:ln>
            <a:noFill/>
          </a:ln>
        </p:spPr>
        <p:txBody>
          <a:bodyPr vert="horz" lIns="137160" tIns="68580" rIns="137160" bIns="6858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UTM Facebook" panose="02040403050506020204" pitchFamily="18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9</a:t>
            </a:r>
          </a:p>
        </p:txBody>
      </p:sp>
      <p:sp>
        <p:nvSpPr>
          <p:cNvPr id="62" name="Title 9">
            <a:extLst>
              <a:ext uri="{FF2B5EF4-FFF2-40B4-BE49-F238E27FC236}">
                <a16:creationId xmlns:a16="http://schemas.microsoft.com/office/drawing/2014/main" id="{C669A1E7-EEF3-479C-8DC4-E8283B3C50E7}"/>
              </a:ext>
            </a:extLst>
          </p:cNvPr>
          <p:cNvSpPr txBox="1">
            <a:spLocks/>
          </p:cNvSpPr>
          <p:nvPr/>
        </p:nvSpPr>
        <p:spPr>
          <a:xfrm>
            <a:off x="1613346" y="656564"/>
            <a:ext cx="8915703" cy="11274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Segoe UI" panose="020B0502040204020203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vi-VN" sz="3200" b="1" kern="0" dirty="0">
                <a:solidFill>
                  <a:prstClr val="white"/>
                </a:solidFill>
                <a:cs typeface="Segoe UI" panose="020B0502040204020203" pitchFamily="34" charset="0"/>
              </a:rPr>
              <a:t>NẠP HỒ SƠ TRỰC TUYẾN</a:t>
            </a:r>
          </a:p>
        </p:txBody>
      </p:sp>
      <p:pic>
        <p:nvPicPr>
          <p:cNvPr id="63" name="Graphic 62">
            <a:extLst>
              <a:ext uri="{FF2B5EF4-FFF2-40B4-BE49-F238E27FC236}">
                <a16:creationId xmlns:a16="http://schemas.microsoft.com/office/drawing/2014/main" id="{379CE24E-B949-4169-895E-E8E27E65EF3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675765" y="134065"/>
            <a:ext cx="1230415" cy="1634406"/>
          </a:xfrm>
          <a:prstGeom prst="rect">
            <a:avLst/>
          </a:prstGeom>
        </p:spPr>
      </p:pic>
      <p:sp>
        <p:nvSpPr>
          <p:cNvPr id="54" name="Text Placeholder 3"/>
          <p:cNvSpPr txBox="1">
            <a:spLocks/>
          </p:cNvSpPr>
          <p:nvPr/>
        </p:nvSpPr>
        <p:spPr>
          <a:xfrm>
            <a:off x="1112677" y="3299191"/>
            <a:ext cx="5673133" cy="4157899"/>
          </a:xfrm>
          <a:prstGeom prst="rect">
            <a:avLst/>
          </a:prstGeom>
        </p:spPr>
        <p:txBody>
          <a:bodyPr/>
          <a:lstStyle>
            <a:lvl1pPr marL="228594" indent="-228594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800" spc="-13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9306" indent="-230712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6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7900" indent="-228594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6494" indent="-228594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6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5089" indent="-228594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6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Công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dân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có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thể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thanh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toán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hồ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sơ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theo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2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hình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thức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:</a:t>
            </a:r>
          </a:p>
          <a:p>
            <a:pPr>
              <a:buFontTx/>
              <a:buChar char="-"/>
            </a:pP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Thanh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toán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trực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tuyến</a:t>
            </a:r>
            <a:endParaRPr lang="en-US" sz="2800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FontTx/>
              <a:buChar char="-"/>
            </a:pP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Thanh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toán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trực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tiếp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tại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bộ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phận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một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cửa</a:t>
            </a:r>
            <a:endParaRPr lang="en-US" sz="2800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93857C17-8F8F-4ACB-AC01-DD4EB7D61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</p:spPr>
        <p:txBody>
          <a:bodyPr/>
          <a:lstStyle/>
          <a:p>
            <a:fld id="{753721B2-1D19-4ED5-AE17-E14D091E2FA5}" type="slidenum">
              <a:rPr lang="en-US" smtClean="0">
                <a:cs typeface="Segoe UI" panose="020B0502040204020203" pitchFamily="34" charset="0"/>
              </a:rPr>
              <a:pPr/>
              <a:t>10</a:t>
            </a:fld>
            <a:endParaRPr lang="en-US">
              <a:cs typeface="Segoe UI" panose="020B0502040204020203" pitchFamily="34" charset="0"/>
            </a:endParaRPr>
          </a:p>
        </p:txBody>
      </p:sp>
      <p:grpSp>
        <p:nvGrpSpPr>
          <p:cNvPr id="9" name="Group 34"/>
          <p:cNvGrpSpPr>
            <a:grpSpLocks/>
          </p:cNvGrpSpPr>
          <p:nvPr/>
        </p:nvGrpSpPr>
        <p:grpSpPr bwMode="auto">
          <a:xfrm>
            <a:off x="0" y="9776864"/>
            <a:ext cx="18288000" cy="484714"/>
            <a:chOff x="0" y="4638675"/>
            <a:chExt cx="9144000" cy="495300"/>
          </a:xfrm>
        </p:grpSpPr>
        <p:sp>
          <p:nvSpPr>
            <p:cNvPr id="10" name="object 3"/>
            <p:cNvSpPr>
              <a:spLocks noChangeArrowheads="1"/>
            </p:cNvSpPr>
            <p:nvPr/>
          </p:nvSpPr>
          <p:spPr bwMode="auto">
            <a:xfrm>
              <a:off x="5727700" y="4638675"/>
              <a:ext cx="3416300" cy="428625"/>
            </a:xfrm>
            <a:custGeom>
              <a:avLst/>
              <a:gdLst>
                <a:gd name="T0" fmla="*/ 30206 w 7512684"/>
                <a:gd name="T1" fmla="*/ 0 h 942975"/>
                <a:gd name="T2" fmla="*/ 3998 w 7512684"/>
                <a:gd name="T3" fmla="*/ 0 h 942975"/>
                <a:gd name="T4" fmla="*/ -1 w 7512684"/>
                <a:gd name="T5" fmla="*/ 3780 h 942975"/>
                <a:gd name="T6" fmla="*/ 30206 w 7512684"/>
                <a:gd name="T7" fmla="*/ 3780 h 942975"/>
                <a:gd name="T8" fmla="*/ 30206 w 7512684"/>
                <a:gd name="T9" fmla="*/ 0 h 9429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12684"/>
                <a:gd name="T16" fmla="*/ 0 h 942975"/>
                <a:gd name="T17" fmla="*/ 7512684 w 7512684"/>
                <a:gd name="T18" fmla="*/ 942975 h 9429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12684" h="942975">
                  <a:moveTo>
                    <a:pt x="7512176" y="28"/>
                  </a:moveTo>
                  <a:lnTo>
                    <a:pt x="994320" y="28"/>
                  </a:lnTo>
                  <a:lnTo>
                    <a:pt x="-318" y="942763"/>
                  </a:lnTo>
                  <a:lnTo>
                    <a:pt x="7512176" y="942763"/>
                  </a:lnTo>
                  <a:lnTo>
                    <a:pt x="7512176" y="28"/>
                  </a:lnTo>
                  <a:close/>
                </a:path>
              </a:pathLst>
            </a:custGeom>
            <a:solidFill>
              <a:srgbClr val="005A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object 2"/>
            <p:cNvSpPr>
              <a:spLocks noChangeArrowheads="1"/>
            </p:cNvSpPr>
            <p:nvPr/>
          </p:nvSpPr>
          <p:spPr bwMode="auto">
            <a:xfrm>
              <a:off x="0" y="5067300"/>
              <a:ext cx="9144000" cy="66675"/>
            </a:xfrm>
            <a:custGeom>
              <a:avLst/>
              <a:gdLst>
                <a:gd name="T0" fmla="*/ 0 w 20104735"/>
                <a:gd name="T1" fmla="*/ 30003 h 147954"/>
                <a:gd name="T2" fmla="*/ 4158726 w 20104735"/>
                <a:gd name="T3" fmla="*/ 30003 h 147954"/>
                <a:gd name="T4" fmla="*/ 4158726 w 20104735"/>
                <a:gd name="T5" fmla="*/ 1 h 147954"/>
                <a:gd name="T6" fmla="*/ 0 w 20104735"/>
                <a:gd name="T7" fmla="*/ 1 h 147954"/>
                <a:gd name="T8" fmla="*/ 0 w 20104735"/>
                <a:gd name="T9" fmla="*/ 30003 h 1479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104735"/>
                <a:gd name="T16" fmla="*/ 0 h 147954"/>
                <a:gd name="T17" fmla="*/ 20104735 w 20104735"/>
                <a:gd name="T18" fmla="*/ 147954 h 1479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104735" h="147954">
                  <a:moveTo>
                    <a:pt x="0" y="147739"/>
                  </a:moveTo>
                  <a:lnTo>
                    <a:pt x="20104099" y="147739"/>
                  </a:lnTo>
                  <a:lnTo>
                    <a:pt x="20104099" y="4"/>
                  </a:lnTo>
                  <a:lnTo>
                    <a:pt x="0" y="4"/>
                  </a:lnTo>
                  <a:lnTo>
                    <a:pt x="0" y="147739"/>
                  </a:lnTo>
                  <a:close/>
                </a:path>
              </a:pathLst>
            </a:custGeom>
            <a:solidFill>
              <a:srgbClr val="005AA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hangingPunct="1">
                <a:defRPr/>
              </a:pPr>
              <a:endParaRPr 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14629927" y="9820691"/>
            <a:ext cx="31654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algn="r">
              <a:spcBef>
                <a:spcPts val="100"/>
              </a:spcBef>
              <a:defRPr/>
            </a:pPr>
            <a:r>
              <a:rPr lang="en-US" b="1" spc="91" dirty="0">
                <a:solidFill>
                  <a:srgbClr val="F1F1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TTCNTT - VNPT </a:t>
            </a:r>
            <a:r>
              <a:rPr lang="en-US" b="1" spc="91" dirty="0" err="1">
                <a:solidFill>
                  <a:srgbClr val="F1F1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Nghệ</a:t>
            </a:r>
            <a:r>
              <a:rPr lang="en-US" b="1" spc="91" dirty="0">
                <a:solidFill>
                  <a:srgbClr val="F1F1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7D689E9-0C0F-E0A2-0AC5-21589DE62E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9668" y="2135856"/>
            <a:ext cx="10785741" cy="7054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698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63">
            <a:extLst>
              <a:ext uri="{FF2B5EF4-FFF2-40B4-BE49-F238E27FC236}">
                <a16:creationId xmlns:a16="http://schemas.microsoft.com/office/drawing/2014/main" id="{A4FC5858-9780-4823-AD64-9E22440D8FA7}"/>
              </a:ext>
            </a:extLst>
          </p:cNvPr>
          <p:cNvSpPr/>
          <p:nvPr/>
        </p:nvSpPr>
        <p:spPr>
          <a:xfrm>
            <a:off x="2007024" y="611924"/>
            <a:ext cx="8522025" cy="1104468"/>
          </a:xfrm>
          <a:prstGeom prst="rect">
            <a:avLst/>
          </a:prstGeom>
          <a:solidFill>
            <a:srgbClr val="015392"/>
          </a:solidFill>
          <a:ln>
            <a:noFill/>
          </a:ln>
        </p:spPr>
        <p:txBody>
          <a:bodyPr vert="horz" lIns="137160" tIns="68580" rIns="137160" bIns="68580" rtlCol="0" anchor="ctr">
            <a:norm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8" name="Title 1">
            <a:extLst>
              <a:ext uri="{FF2B5EF4-FFF2-40B4-BE49-F238E27FC236}">
                <a16:creationId xmlns:a16="http://schemas.microsoft.com/office/drawing/2014/main" id="{4C35836D-FF62-4BFE-9BCA-6747D704E801}"/>
              </a:ext>
            </a:extLst>
          </p:cNvPr>
          <p:cNvSpPr txBox="1">
            <a:spLocks/>
          </p:cNvSpPr>
          <p:nvPr/>
        </p:nvSpPr>
        <p:spPr>
          <a:xfrm>
            <a:off x="288775" y="632975"/>
            <a:ext cx="1403132" cy="1104468"/>
          </a:xfrm>
          <a:prstGeom prst="rect">
            <a:avLst/>
          </a:prstGeom>
          <a:noFill/>
          <a:ln>
            <a:noFill/>
          </a:ln>
        </p:spPr>
        <p:txBody>
          <a:bodyPr vert="horz" lIns="137160" tIns="68580" rIns="137160" bIns="6858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UTM Facebook" panose="02040403050506020204" pitchFamily="18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0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10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2" name="Title 9">
            <a:extLst>
              <a:ext uri="{FF2B5EF4-FFF2-40B4-BE49-F238E27FC236}">
                <a16:creationId xmlns:a16="http://schemas.microsoft.com/office/drawing/2014/main" id="{C669A1E7-EEF3-479C-8DC4-E8283B3C50E7}"/>
              </a:ext>
            </a:extLst>
          </p:cNvPr>
          <p:cNvSpPr txBox="1">
            <a:spLocks/>
          </p:cNvSpPr>
          <p:nvPr/>
        </p:nvSpPr>
        <p:spPr>
          <a:xfrm>
            <a:off x="1613346" y="656564"/>
            <a:ext cx="8915703" cy="11274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Segoe UI" panose="020B0502040204020203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vi-VN" sz="3200" b="1" kern="0" dirty="0">
                <a:solidFill>
                  <a:prstClr val="white"/>
                </a:solidFill>
                <a:cs typeface="Segoe UI" panose="020B0502040204020203" pitchFamily="34" charset="0"/>
              </a:rPr>
              <a:t>NẠP HỒ SƠ TRỰC TUYẾN</a:t>
            </a:r>
          </a:p>
        </p:txBody>
      </p:sp>
      <p:pic>
        <p:nvPicPr>
          <p:cNvPr id="63" name="Graphic 62">
            <a:extLst>
              <a:ext uri="{FF2B5EF4-FFF2-40B4-BE49-F238E27FC236}">
                <a16:creationId xmlns:a16="http://schemas.microsoft.com/office/drawing/2014/main" id="{379CE24E-B949-4169-895E-E8E27E65EF3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675765" y="134065"/>
            <a:ext cx="1230415" cy="1634406"/>
          </a:xfrm>
          <a:prstGeom prst="rect">
            <a:avLst/>
          </a:prstGeom>
        </p:spPr>
      </p:pic>
      <p:sp>
        <p:nvSpPr>
          <p:cNvPr id="54" name="Text Placeholder 3"/>
          <p:cNvSpPr txBox="1">
            <a:spLocks/>
          </p:cNvSpPr>
          <p:nvPr/>
        </p:nvSpPr>
        <p:spPr>
          <a:xfrm>
            <a:off x="1112677" y="3299191"/>
            <a:ext cx="5673133" cy="4157899"/>
          </a:xfrm>
          <a:prstGeom prst="rect">
            <a:avLst/>
          </a:prstGeom>
        </p:spPr>
        <p:txBody>
          <a:bodyPr/>
          <a:lstStyle>
            <a:lvl1pPr marL="228594" indent="-228594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800" spc="-13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9306" indent="-230712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6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7900" indent="-228594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6494" indent="-228594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6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5089" indent="-228594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6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Sau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khi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hoàn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thiện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các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bước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yêu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cầu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của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thủ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tục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.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Công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dân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xác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nhận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thông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tin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và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nộp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hồ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sơ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trực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tuyến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  <a:p>
            <a:pPr marL="0" indent="0">
              <a:buNone/>
            </a:pPr>
            <a:endParaRPr lang="en-US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93857C17-8F8F-4ACB-AC01-DD4EB7D61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</p:spPr>
        <p:txBody>
          <a:bodyPr/>
          <a:lstStyle/>
          <a:p>
            <a:fld id="{753721B2-1D19-4ED5-AE17-E14D091E2FA5}" type="slidenum">
              <a:rPr lang="en-US" smtClean="0">
                <a:cs typeface="Segoe UI" panose="020B0502040204020203" pitchFamily="34" charset="0"/>
              </a:rPr>
              <a:pPr/>
              <a:t>11</a:t>
            </a:fld>
            <a:endParaRPr lang="en-US">
              <a:cs typeface="Segoe UI" panose="020B0502040204020203" pitchFamily="34" charset="0"/>
            </a:endParaRPr>
          </a:p>
        </p:txBody>
      </p:sp>
      <p:grpSp>
        <p:nvGrpSpPr>
          <p:cNvPr id="9" name="Group 34"/>
          <p:cNvGrpSpPr>
            <a:grpSpLocks/>
          </p:cNvGrpSpPr>
          <p:nvPr/>
        </p:nvGrpSpPr>
        <p:grpSpPr bwMode="auto">
          <a:xfrm>
            <a:off x="0" y="9776864"/>
            <a:ext cx="18288000" cy="484714"/>
            <a:chOff x="0" y="4638675"/>
            <a:chExt cx="9144000" cy="495300"/>
          </a:xfrm>
        </p:grpSpPr>
        <p:sp>
          <p:nvSpPr>
            <p:cNvPr id="10" name="object 3"/>
            <p:cNvSpPr>
              <a:spLocks noChangeArrowheads="1"/>
            </p:cNvSpPr>
            <p:nvPr/>
          </p:nvSpPr>
          <p:spPr bwMode="auto">
            <a:xfrm>
              <a:off x="5727700" y="4638675"/>
              <a:ext cx="3416300" cy="428625"/>
            </a:xfrm>
            <a:custGeom>
              <a:avLst/>
              <a:gdLst>
                <a:gd name="T0" fmla="*/ 30206 w 7512684"/>
                <a:gd name="T1" fmla="*/ 0 h 942975"/>
                <a:gd name="T2" fmla="*/ 3998 w 7512684"/>
                <a:gd name="T3" fmla="*/ 0 h 942975"/>
                <a:gd name="T4" fmla="*/ -1 w 7512684"/>
                <a:gd name="T5" fmla="*/ 3780 h 942975"/>
                <a:gd name="T6" fmla="*/ 30206 w 7512684"/>
                <a:gd name="T7" fmla="*/ 3780 h 942975"/>
                <a:gd name="T8" fmla="*/ 30206 w 7512684"/>
                <a:gd name="T9" fmla="*/ 0 h 9429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12684"/>
                <a:gd name="T16" fmla="*/ 0 h 942975"/>
                <a:gd name="T17" fmla="*/ 7512684 w 7512684"/>
                <a:gd name="T18" fmla="*/ 942975 h 9429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12684" h="942975">
                  <a:moveTo>
                    <a:pt x="7512176" y="28"/>
                  </a:moveTo>
                  <a:lnTo>
                    <a:pt x="994320" y="28"/>
                  </a:lnTo>
                  <a:lnTo>
                    <a:pt x="-318" y="942763"/>
                  </a:lnTo>
                  <a:lnTo>
                    <a:pt x="7512176" y="942763"/>
                  </a:lnTo>
                  <a:lnTo>
                    <a:pt x="7512176" y="28"/>
                  </a:lnTo>
                  <a:close/>
                </a:path>
              </a:pathLst>
            </a:custGeom>
            <a:solidFill>
              <a:srgbClr val="005A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object 2"/>
            <p:cNvSpPr>
              <a:spLocks noChangeArrowheads="1"/>
            </p:cNvSpPr>
            <p:nvPr/>
          </p:nvSpPr>
          <p:spPr bwMode="auto">
            <a:xfrm>
              <a:off x="0" y="5067300"/>
              <a:ext cx="9144000" cy="66675"/>
            </a:xfrm>
            <a:custGeom>
              <a:avLst/>
              <a:gdLst>
                <a:gd name="T0" fmla="*/ 0 w 20104735"/>
                <a:gd name="T1" fmla="*/ 30003 h 147954"/>
                <a:gd name="T2" fmla="*/ 4158726 w 20104735"/>
                <a:gd name="T3" fmla="*/ 30003 h 147954"/>
                <a:gd name="T4" fmla="*/ 4158726 w 20104735"/>
                <a:gd name="T5" fmla="*/ 1 h 147954"/>
                <a:gd name="T6" fmla="*/ 0 w 20104735"/>
                <a:gd name="T7" fmla="*/ 1 h 147954"/>
                <a:gd name="T8" fmla="*/ 0 w 20104735"/>
                <a:gd name="T9" fmla="*/ 30003 h 1479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104735"/>
                <a:gd name="T16" fmla="*/ 0 h 147954"/>
                <a:gd name="T17" fmla="*/ 20104735 w 20104735"/>
                <a:gd name="T18" fmla="*/ 147954 h 1479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104735" h="147954">
                  <a:moveTo>
                    <a:pt x="0" y="147739"/>
                  </a:moveTo>
                  <a:lnTo>
                    <a:pt x="20104099" y="147739"/>
                  </a:lnTo>
                  <a:lnTo>
                    <a:pt x="20104099" y="4"/>
                  </a:lnTo>
                  <a:lnTo>
                    <a:pt x="0" y="4"/>
                  </a:lnTo>
                  <a:lnTo>
                    <a:pt x="0" y="147739"/>
                  </a:lnTo>
                  <a:close/>
                </a:path>
              </a:pathLst>
            </a:custGeom>
            <a:solidFill>
              <a:srgbClr val="005AA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hangingPunct="1">
                <a:defRPr/>
              </a:pPr>
              <a:endParaRPr 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14629927" y="9820691"/>
            <a:ext cx="31654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algn="r">
              <a:spcBef>
                <a:spcPts val="100"/>
              </a:spcBef>
              <a:defRPr/>
            </a:pPr>
            <a:r>
              <a:rPr lang="en-US" b="1" spc="91" dirty="0">
                <a:solidFill>
                  <a:srgbClr val="F1F1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TTCNTT - VNPT </a:t>
            </a:r>
            <a:r>
              <a:rPr lang="en-US" b="1" spc="91" dirty="0" err="1">
                <a:solidFill>
                  <a:srgbClr val="F1F1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Nghệ</a:t>
            </a:r>
            <a:r>
              <a:rPr lang="en-US" b="1" spc="91" dirty="0">
                <a:solidFill>
                  <a:srgbClr val="F1F1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7533EA-FCCB-027D-229A-BE845032D2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9241" y="2147996"/>
            <a:ext cx="10846939" cy="6655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53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63">
            <a:extLst>
              <a:ext uri="{FF2B5EF4-FFF2-40B4-BE49-F238E27FC236}">
                <a16:creationId xmlns:a16="http://schemas.microsoft.com/office/drawing/2014/main" id="{A4FC5858-9780-4823-AD64-9E22440D8FA7}"/>
              </a:ext>
            </a:extLst>
          </p:cNvPr>
          <p:cNvSpPr/>
          <p:nvPr/>
        </p:nvSpPr>
        <p:spPr>
          <a:xfrm>
            <a:off x="2007024" y="611924"/>
            <a:ext cx="8522025" cy="1104468"/>
          </a:xfrm>
          <a:prstGeom prst="rect">
            <a:avLst/>
          </a:prstGeom>
          <a:solidFill>
            <a:srgbClr val="015392"/>
          </a:solidFill>
          <a:ln>
            <a:noFill/>
          </a:ln>
        </p:spPr>
        <p:txBody>
          <a:bodyPr vert="horz" lIns="137160" tIns="68580" rIns="137160" bIns="68580" rtlCol="0" anchor="ctr">
            <a:norm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8" name="Title 1">
            <a:extLst>
              <a:ext uri="{FF2B5EF4-FFF2-40B4-BE49-F238E27FC236}">
                <a16:creationId xmlns:a16="http://schemas.microsoft.com/office/drawing/2014/main" id="{4C35836D-FF62-4BFE-9BCA-6747D704E801}"/>
              </a:ext>
            </a:extLst>
          </p:cNvPr>
          <p:cNvSpPr txBox="1">
            <a:spLocks/>
          </p:cNvSpPr>
          <p:nvPr/>
        </p:nvSpPr>
        <p:spPr>
          <a:xfrm>
            <a:off x="288775" y="632975"/>
            <a:ext cx="1403132" cy="1104468"/>
          </a:xfrm>
          <a:prstGeom prst="rect">
            <a:avLst/>
          </a:prstGeom>
          <a:noFill/>
          <a:ln>
            <a:noFill/>
          </a:ln>
        </p:spPr>
        <p:txBody>
          <a:bodyPr vert="horz" lIns="137160" tIns="68580" rIns="137160" bIns="6858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UTM Facebook" panose="02040403050506020204" pitchFamily="18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0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11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2" name="Title 9">
            <a:extLst>
              <a:ext uri="{FF2B5EF4-FFF2-40B4-BE49-F238E27FC236}">
                <a16:creationId xmlns:a16="http://schemas.microsoft.com/office/drawing/2014/main" id="{C669A1E7-EEF3-479C-8DC4-E8283B3C50E7}"/>
              </a:ext>
            </a:extLst>
          </p:cNvPr>
          <p:cNvSpPr txBox="1">
            <a:spLocks/>
          </p:cNvSpPr>
          <p:nvPr/>
        </p:nvSpPr>
        <p:spPr>
          <a:xfrm>
            <a:off x="1613346" y="656564"/>
            <a:ext cx="8915703" cy="11274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Segoe UI" panose="020B0502040204020203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vi-VN" sz="3200" b="1" kern="0" dirty="0">
                <a:solidFill>
                  <a:prstClr val="white"/>
                </a:solidFill>
                <a:cs typeface="Segoe UI" panose="020B0502040204020203" pitchFamily="34" charset="0"/>
              </a:rPr>
              <a:t>NẠP HỒ SƠ TRỰC TUYẾN</a:t>
            </a:r>
          </a:p>
        </p:txBody>
      </p:sp>
      <p:pic>
        <p:nvPicPr>
          <p:cNvPr id="63" name="Graphic 62">
            <a:extLst>
              <a:ext uri="{FF2B5EF4-FFF2-40B4-BE49-F238E27FC236}">
                <a16:creationId xmlns:a16="http://schemas.microsoft.com/office/drawing/2014/main" id="{379CE24E-B949-4169-895E-E8E27E65EF3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675765" y="134065"/>
            <a:ext cx="1230415" cy="1634406"/>
          </a:xfrm>
          <a:prstGeom prst="rect">
            <a:avLst/>
          </a:prstGeom>
        </p:spPr>
      </p:pic>
      <p:sp>
        <p:nvSpPr>
          <p:cNvPr id="54" name="Text Placeholder 3"/>
          <p:cNvSpPr txBox="1">
            <a:spLocks/>
          </p:cNvSpPr>
          <p:nvPr/>
        </p:nvSpPr>
        <p:spPr>
          <a:xfrm>
            <a:off x="1112677" y="3299191"/>
            <a:ext cx="5673133" cy="4157899"/>
          </a:xfrm>
          <a:prstGeom prst="rect">
            <a:avLst/>
          </a:prstGeom>
        </p:spPr>
        <p:txBody>
          <a:bodyPr/>
          <a:lstStyle>
            <a:lvl1pPr marL="228594" indent="-228594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800" spc="-13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9306" indent="-230712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6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7900" indent="-228594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6494" indent="-228594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6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5089" indent="-228594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6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Hệ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thống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thông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báo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nộp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hồ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sơ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thành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công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và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hiển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thị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số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hồ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sơ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của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công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dân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nộp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trực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tuyến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.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Công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dân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có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thể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bổ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sung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thành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phần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hồ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sơ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tra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cứ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tình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trạng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xử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lý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hồ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sơ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nhận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kết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quả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…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thông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qua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số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hồ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sơ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này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.</a:t>
            </a:r>
          </a:p>
          <a:p>
            <a:pPr marL="0" indent="0">
              <a:buNone/>
            </a:pPr>
            <a:endParaRPr lang="en-US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93857C17-8F8F-4ACB-AC01-DD4EB7D61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</p:spPr>
        <p:txBody>
          <a:bodyPr/>
          <a:lstStyle/>
          <a:p>
            <a:fld id="{753721B2-1D19-4ED5-AE17-E14D091E2FA5}" type="slidenum">
              <a:rPr lang="en-US" smtClean="0">
                <a:cs typeface="Segoe UI" panose="020B0502040204020203" pitchFamily="34" charset="0"/>
              </a:rPr>
              <a:pPr/>
              <a:t>12</a:t>
            </a:fld>
            <a:endParaRPr lang="en-US">
              <a:cs typeface="Segoe UI" panose="020B0502040204020203" pitchFamily="34" charset="0"/>
            </a:endParaRPr>
          </a:p>
        </p:txBody>
      </p:sp>
      <p:grpSp>
        <p:nvGrpSpPr>
          <p:cNvPr id="9" name="Group 34"/>
          <p:cNvGrpSpPr>
            <a:grpSpLocks/>
          </p:cNvGrpSpPr>
          <p:nvPr/>
        </p:nvGrpSpPr>
        <p:grpSpPr bwMode="auto">
          <a:xfrm>
            <a:off x="0" y="9776864"/>
            <a:ext cx="18288000" cy="484714"/>
            <a:chOff x="0" y="4638675"/>
            <a:chExt cx="9144000" cy="495300"/>
          </a:xfrm>
        </p:grpSpPr>
        <p:sp>
          <p:nvSpPr>
            <p:cNvPr id="10" name="object 3"/>
            <p:cNvSpPr>
              <a:spLocks noChangeArrowheads="1"/>
            </p:cNvSpPr>
            <p:nvPr/>
          </p:nvSpPr>
          <p:spPr bwMode="auto">
            <a:xfrm>
              <a:off x="5727700" y="4638675"/>
              <a:ext cx="3416300" cy="428625"/>
            </a:xfrm>
            <a:custGeom>
              <a:avLst/>
              <a:gdLst>
                <a:gd name="T0" fmla="*/ 30206 w 7512684"/>
                <a:gd name="T1" fmla="*/ 0 h 942975"/>
                <a:gd name="T2" fmla="*/ 3998 w 7512684"/>
                <a:gd name="T3" fmla="*/ 0 h 942975"/>
                <a:gd name="T4" fmla="*/ -1 w 7512684"/>
                <a:gd name="T5" fmla="*/ 3780 h 942975"/>
                <a:gd name="T6" fmla="*/ 30206 w 7512684"/>
                <a:gd name="T7" fmla="*/ 3780 h 942975"/>
                <a:gd name="T8" fmla="*/ 30206 w 7512684"/>
                <a:gd name="T9" fmla="*/ 0 h 9429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12684"/>
                <a:gd name="T16" fmla="*/ 0 h 942975"/>
                <a:gd name="T17" fmla="*/ 7512684 w 7512684"/>
                <a:gd name="T18" fmla="*/ 942975 h 9429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12684" h="942975">
                  <a:moveTo>
                    <a:pt x="7512176" y="28"/>
                  </a:moveTo>
                  <a:lnTo>
                    <a:pt x="994320" y="28"/>
                  </a:lnTo>
                  <a:lnTo>
                    <a:pt x="-318" y="942763"/>
                  </a:lnTo>
                  <a:lnTo>
                    <a:pt x="7512176" y="942763"/>
                  </a:lnTo>
                  <a:lnTo>
                    <a:pt x="7512176" y="28"/>
                  </a:lnTo>
                  <a:close/>
                </a:path>
              </a:pathLst>
            </a:custGeom>
            <a:solidFill>
              <a:srgbClr val="005A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object 2"/>
            <p:cNvSpPr>
              <a:spLocks noChangeArrowheads="1"/>
            </p:cNvSpPr>
            <p:nvPr/>
          </p:nvSpPr>
          <p:spPr bwMode="auto">
            <a:xfrm>
              <a:off x="0" y="5067300"/>
              <a:ext cx="9144000" cy="66675"/>
            </a:xfrm>
            <a:custGeom>
              <a:avLst/>
              <a:gdLst>
                <a:gd name="T0" fmla="*/ 0 w 20104735"/>
                <a:gd name="T1" fmla="*/ 30003 h 147954"/>
                <a:gd name="T2" fmla="*/ 4158726 w 20104735"/>
                <a:gd name="T3" fmla="*/ 30003 h 147954"/>
                <a:gd name="T4" fmla="*/ 4158726 w 20104735"/>
                <a:gd name="T5" fmla="*/ 1 h 147954"/>
                <a:gd name="T6" fmla="*/ 0 w 20104735"/>
                <a:gd name="T7" fmla="*/ 1 h 147954"/>
                <a:gd name="T8" fmla="*/ 0 w 20104735"/>
                <a:gd name="T9" fmla="*/ 30003 h 1479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104735"/>
                <a:gd name="T16" fmla="*/ 0 h 147954"/>
                <a:gd name="T17" fmla="*/ 20104735 w 20104735"/>
                <a:gd name="T18" fmla="*/ 147954 h 1479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104735" h="147954">
                  <a:moveTo>
                    <a:pt x="0" y="147739"/>
                  </a:moveTo>
                  <a:lnTo>
                    <a:pt x="20104099" y="147739"/>
                  </a:lnTo>
                  <a:lnTo>
                    <a:pt x="20104099" y="4"/>
                  </a:lnTo>
                  <a:lnTo>
                    <a:pt x="0" y="4"/>
                  </a:lnTo>
                  <a:lnTo>
                    <a:pt x="0" y="147739"/>
                  </a:lnTo>
                  <a:close/>
                </a:path>
              </a:pathLst>
            </a:custGeom>
            <a:solidFill>
              <a:srgbClr val="005AA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hangingPunct="1">
                <a:defRPr/>
              </a:pPr>
              <a:endParaRPr 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14629927" y="9820691"/>
            <a:ext cx="31654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algn="r">
              <a:spcBef>
                <a:spcPts val="100"/>
              </a:spcBef>
              <a:defRPr/>
            </a:pPr>
            <a:r>
              <a:rPr lang="en-US" b="1" spc="91" dirty="0">
                <a:solidFill>
                  <a:srgbClr val="F1F1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TTCNTT - VNPT </a:t>
            </a:r>
            <a:r>
              <a:rPr lang="en-US" b="1" spc="91" dirty="0" err="1">
                <a:solidFill>
                  <a:srgbClr val="F1F1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Nghệ</a:t>
            </a:r>
            <a:r>
              <a:rPr lang="en-US" b="1" spc="91" dirty="0">
                <a:solidFill>
                  <a:srgbClr val="F1F1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5EAD08-3CC6-8A80-F04A-E2BE2CC985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2725" y="2026314"/>
            <a:ext cx="10842736" cy="708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39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63">
            <a:extLst>
              <a:ext uri="{FF2B5EF4-FFF2-40B4-BE49-F238E27FC236}">
                <a16:creationId xmlns:a16="http://schemas.microsoft.com/office/drawing/2014/main" id="{A4FC5858-9780-4823-AD64-9E22440D8FA7}"/>
              </a:ext>
            </a:extLst>
          </p:cNvPr>
          <p:cNvSpPr/>
          <p:nvPr/>
        </p:nvSpPr>
        <p:spPr>
          <a:xfrm>
            <a:off x="2007024" y="611924"/>
            <a:ext cx="8522025" cy="1104468"/>
          </a:xfrm>
          <a:prstGeom prst="rect">
            <a:avLst/>
          </a:prstGeom>
          <a:solidFill>
            <a:srgbClr val="015392"/>
          </a:solidFill>
          <a:ln>
            <a:noFill/>
          </a:ln>
        </p:spPr>
        <p:txBody>
          <a:bodyPr vert="horz" lIns="137160" tIns="68580" rIns="137160" bIns="68580" rtlCol="0" anchor="ctr">
            <a:norm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8" name="Title 1">
            <a:extLst>
              <a:ext uri="{FF2B5EF4-FFF2-40B4-BE49-F238E27FC236}">
                <a16:creationId xmlns:a16="http://schemas.microsoft.com/office/drawing/2014/main" id="{4C35836D-FF62-4BFE-9BCA-6747D704E801}"/>
              </a:ext>
            </a:extLst>
          </p:cNvPr>
          <p:cNvSpPr txBox="1">
            <a:spLocks/>
          </p:cNvSpPr>
          <p:nvPr/>
        </p:nvSpPr>
        <p:spPr>
          <a:xfrm>
            <a:off x="288775" y="632975"/>
            <a:ext cx="1403132" cy="1104468"/>
          </a:xfrm>
          <a:prstGeom prst="rect">
            <a:avLst/>
          </a:prstGeom>
          <a:noFill/>
          <a:ln>
            <a:noFill/>
          </a:ln>
        </p:spPr>
        <p:txBody>
          <a:bodyPr vert="horz" lIns="137160" tIns="68580" rIns="137160" bIns="6858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UTM Facebook" panose="02040403050506020204" pitchFamily="18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0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12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2" name="Title 9">
            <a:extLst>
              <a:ext uri="{FF2B5EF4-FFF2-40B4-BE49-F238E27FC236}">
                <a16:creationId xmlns:a16="http://schemas.microsoft.com/office/drawing/2014/main" id="{C669A1E7-EEF3-479C-8DC4-E8283B3C50E7}"/>
              </a:ext>
            </a:extLst>
          </p:cNvPr>
          <p:cNvSpPr txBox="1">
            <a:spLocks/>
          </p:cNvSpPr>
          <p:nvPr/>
        </p:nvSpPr>
        <p:spPr>
          <a:xfrm>
            <a:off x="1613346" y="656564"/>
            <a:ext cx="8915703" cy="11274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Segoe UI" panose="020B0502040204020203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vi-VN" sz="3200" b="1" kern="0" dirty="0">
                <a:solidFill>
                  <a:prstClr val="white"/>
                </a:solidFill>
                <a:cs typeface="Segoe UI" panose="020B0502040204020203" pitchFamily="34" charset="0"/>
              </a:rPr>
              <a:t>NẠP HỒ SƠ TRỰC TUYẾN</a:t>
            </a:r>
          </a:p>
        </p:txBody>
      </p:sp>
      <p:pic>
        <p:nvPicPr>
          <p:cNvPr id="63" name="Graphic 62">
            <a:extLst>
              <a:ext uri="{FF2B5EF4-FFF2-40B4-BE49-F238E27FC236}">
                <a16:creationId xmlns:a16="http://schemas.microsoft.com/office/drawing/2014/main" id="{379CE24E-B949-4169-895E-E8E27E65EF3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675765" y="134065"/>
            <a:ext cx="1230415" cy="1634406"/>
          </a:xfrm>
          <a:prstGeom prst="rect">
            <a:avLst/>
          </a:prstGeom>
        </p:spPr>
      </p:pic>
      <p:sp>
        <p:nvSpPr>
          <p:cNvPr id="54" name="Text Placeholder 3"/>
          <p:cNvSpPr txBox="1">
            <a:spLocks/>
          </p:cNvSpPr>
          <p:nvPr/>
        </p:nvSpPr>
        <p:spPr>
          <a:xfrm>
            <a:off x="1112677" y="3299191"/>
            <a:ext cx="5673133" cy="4157899"/>
          </a:xfrm>
          <a:prstGeom prst="rect">
            <a:avLst/>
          </a:prstGeom>
        </p:spPr>
        <p:txBody>
          <a:bodyPr/>
          <a:lstStyle>
            <a:lvl1pPr marL="228594" indent="-228594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800" spc="-13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9306" indent="-230712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6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7900" indent="-228594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6494" indent="-228594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6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5089" indent="-228594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6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Công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dân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vào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quản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lý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hồ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sơ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đã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nộp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để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quản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lý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các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hồ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sơ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của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mình.Tra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cứu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bổ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sung,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theo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dõi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tình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trạng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hồ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sơ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  <a:p>
            <a:pPr marL="0" indent="0">
              <a:buNone/>
            </a:pPr>
            <a:endParaRPr lang="en-US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93857C17-8F8F-4ACB-AC01-DD4EB7D61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</p:spPr>
        <p:txBody>
          <a:bodyPr/>
          <a:lstStyle/>
          <a:p>
            <a:fld id="{753721B2-1D19-4ED5-AE17-E14D091E2FA5}" type="slidenum">
              <a:rPr lang="en-US" smtClean="0">
                <a:cs typeface="Segoe UI" panose="020B0502040204020203" pitchFamily="34" charset="0"/>
              </a:rPr>
              <a:pPr/>
              <a:t>13</a:t>
            </a:fld>
            <a:endParaRPr lang="en-US">
              <a:cs typeface="Segoe UI" panose="020B0502040204020203" pitchFamily="34" charset="0"/>
            </a:endParaRPr>
          </a:p>
        </p:txBody>
      </p:sp>
      <p:grpSp>
        <p:nvGrpSpPr>
          <p:cNvPr id="9" name="Group 34"/>
          <p:cNvGrpSpPr>
            <a:grpSpLocks/>
          </p:cNvGrpSpPr>
          <p:nvPr/>
        </p:nvGrpSpPr>
        <p:grpSpPr bwMode="auto">
          <a:xfrm>
            <a:off x="0" y="9776864"/>
            <a:ext cx="18288000" cy="484714"/>
            <a:chOff x="0" y="4638675"/>
            <a:chExt cx="9144000" cy="495300"/>
          </a:xfrm>
        </p:grpSpPr>
        <p:sp>
          <p:nvSpPr>
            <p:cNvPr id="10" name="object 3"/>
            <p:cNvSpPr>
              <a:spLocks noChangeArrowheads="1"/>
            </p:cNvSpPr>
            <p:nvPr/>
          </p:nvSpPr>
          <p:spPr bwMode="auto">
            <a:xfrm>
              <a:off x="5727700" y="4638675"/>
              <a:ext cx="3416300" cy="428625"/>
            </a:xfrm>
            <a:custGeom>
              <a:avLst/>
              <a:gdLst>
                <a:gd name="T0" fmla="*/ 30206 w 7512684"/>
                <a:gd name="T1" fmla="*/ 0 h 942975"/>
                <a:gd name="T2" fmla="*/ 3998 w 7512684"/>
                <a:gd name="T3" fmla="*/ 0 h 942975"/>
                <a:gd name="T4" fmla="*/ -1 w 7512684"/>
                <a:gd name="T5" fmla="*/ 3780 h 942975"/>
                <a:gd name="T6" fmla="*/ 30206 w 7512684"/>
                <a:gd name="T7" fmla="*/ 3780 h 942975"/>
                <a:gd name="T8" fmla="*/ 30206 w 7512684"/>
                <a:gd name="T9" fmla="*/ 0 h 9429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12684"/>
                <a:gd name="T16" fmla="*/ 0 h 942975"/>
                <a:gd name="T17" fmla="*/ 7512684 w 7512684"/>
                <a:gd name="T18" fmla="*/ 942975 h 9429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12684" h="942975">
                  <a:moveTo>
                    <a:pt x="7512176" y="28"/>
                  </a:moveTo>
                  <a:lnTo>
                    <a:pt x="994320" y="28"/>
                  </a:lnTo>
                  <a:lnTo>
                    <a:pt x="-318" y="942763"/>
                  </a:lnTo>
                  <a:lnTo>
                    <a:pt x="7512176" y="942763"/>
                  </a:lnTo>
                  <a:lnTo>
                    <a:pt x="7512176" y="28"/>
                  </a:lnTo>
                  <a:close/>
                </a:path>
              </a:pathLst>
            </a:custGeom>
            <a:solidFill>
              <a:srgbClr val="005A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object 2"/>
            <p:cNvSpPr>
              <a:spLocks noChangeArrowheads="1"/>
            </p:cNvSpPr>
            <p:nvPr/>
          </p:nvSpPr>
          <p:spPr bwMode="auto">
            <a:xfrm>
              <a:off x="0" y="5067300"/>
              <a:ext cx="9144000" cy="66675"/>
            </a:xfrm>
            <a:custGeom>
              <a:avLst/>
              <a:gdLst>
                <a:gd name="T0" fmla="*/ 0 w 20104735"/>
                <a:gd name="T1" fmla="*/ 30003 h 147954"/>
                <a:gd name="T2" fmla="*/ 4158726 w 20104735"/>
                <a:gd name="T3" fmla="*/ 30003 h 147954"/>
                <a:gd name="T4" fmla="*/ 4158726 w 20104735"/>
                <a:gd name="T5" fmla="*/ 1 h 147954"/>
                <a:gd name="T6" fmla="*/ 0 w 20104735"/>
                <a:gd name="T7" fmla="*/ 1 h 147954"/>
                <a:gd name="T8" fmla="*/ 0 w 20104735"/>
                <a:gd name="T9" fmla="*/ 30003 h 1479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104735"/>
                <a:gd name="T16" fmla="*/ 0 h 147954"/>
                <a:gd name="T17" fmla="*/ 20104735 w 20104735"/>
                <a:gd name="T18" fmla="*/ 147954 h 1479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104735" h="147954">
                  <a:moveTo>
                    <a:pt x="0" y="147739"/>
                  </a:moveTo>
                  <a:lnTo>
                    <a:pt x="20104099" y="147739"/>
                  </a:lnTo>
                  <a:lnTo>
                    <a:pt x="20104099" y="4"/>
                  </a:lnTo>
                  <a:lnTo>
                    <a:pt x="0" y="4"/>
                  </a:lnTo>
                  <a:lnTo>
                    <a:pt x="0" y="147739"/>
                  </a:lnTo>
                  <a:close/>
                </a:path>
              </a:pathLst>
            </a:custGeom>
            <a:solidFill>
              <a:srgbClr val="005AA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hangingPunct="1">
                <a:defRPr/>
              </a:pPr>
              <a:endParaRPr 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14629927" y="9820691"/>
            <a:ext cx="31654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algn="r">
              <a:spcBef>
                <a:spcPts val="100"/>
              </a:spcBef>
              <a:defRPr/>
            </a:pPr>
            <a:r>
              <a:rPr lang="en-US" b="1" spc="91" dirty="0">
                <a:solidFill>
                  <a:srgbClr val="F1F1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TTCNTT - VNPT </a:t>
            </a:r>
            <a:r>
              <a:rPr lang="en-US" b="1" spc="91" dirty="0" err="1">
                <a:solidFill>
                  <a:srgbClr val="F1F1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Nghệ</a:t>
            </a:r>
            <a:r>
              <a:rPr lang="en-US" b="1" spc="91" dirty="0">
                <a:solidFill>
                  <a:srgbClr val="F1F1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70194D-834F-79F4-C24E-C4A837B72A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5234" y="1898090"/>
            <a:ext cx="10900946" cy="6858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883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id="{A169D286-F4D7-4C8B-A6BD-D05384C7F1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3428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 6">
            <a:extLst>
              <a:ext uri="{FF2B5EF4-FFF2-40B4-BE49-F238E27FC236}">
                <a16:creationId xmlns:a16="http://schemas.microsoft.com/office/drawing/2014/main" id="{39E8235E-135E-4261-8F54-2B316E493C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213246" y="916092"/>
            <a:ext cx="1139427" cy="8566447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Freeform 7">
            <a:extLst>
              <a:ext uri="{FF2B5EF4-FFF2-40B4-BE49-F238E27FC236}">
                <a16:creationId xmlns:a16="http://schemas.microsoft.com/office/drawing/2014/main" id="{D4ED8EC3-4D57-4620-93CE-4E6661F09A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216655" y="514618"/>
            <a:ext cx="723981" cy="8282121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83BCB34A-2F40-4F41-8488-A134C1C15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4567" y="510636"/>
            <a:ext cx="6945208" cy="7898692"/>
          </a:xfrm>
          <a:custGeom>
            <a:avLst/>
            <a:gdLst>
              <a:gd name="connsiteX0" fmla="*/ 0 w 4630139"/>
              <a:gd name="connsiteY0" fmla="*/ 0 h 5265795"/>
              <a:gd name="connsiteX1" fmla="*/ 4630139 w 4630139"/>
              <a:gd name="connsiteY1" fmla="*/ 0 h 5265795"/>
              <a:gd name="connsiteX2" fmla="*/ 4630139 w 4630139"/>
              <a:gd name="connsiteY2" fmla="*/ 5265795 h 5265795"/>
              <a:gd name="connsiteX3" fmla="*/ 0 w 4630139"/>
              <a:gd name="connsiteY3" fmla="*/ 5265795 h 5265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0139" h="5265795">
                <a:moveTo>
                  <a:pt x="0" y="0"/>
                </a:moveTo>
                <a:lnTo>
                  <a:pt x="4630139" y="0"/>
                </a:lnTo>
                <a:lnTo>
                  <a:pt x="4630139" y="5265795"/>
                </a:lnTo>
                <a:lnTo>
                  <a:pt x="0" y="526579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F78382DC-4207-465E-B379-1E16448AA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52670" y="1607344"/>
            <a:ext cx="10935327" cy="7863447"/>
          </a:xfrm>
          <a:custGeom>
            <a:avLst/>
            <a:gdLst>
              <a:gd name="connsiteX0" fmla="*/ 0 w 7290218"/>
              <a:gd name="connsiteY0" fmla="*/ 0 h 5242298"/>
              <a:gd name="connsiteX1" fmla="*/ 7290218 w 7290218"/>
              <a:gd name="connsiteY1" fmla="*/ 0 h 5242298"/>
              <a:gd name="connsiteX2" fmla="*/ 7290218 w 7290218"/>
              <a:gd name="connsiteY2" fmla="*/ 5242298 h 5242298"/>
              <a:gd name="connsiteX3" fmla="*/ 0 w 7290218"/>
              <a:gd name="connsiteY3" fmla="*/ 5242298 h 5242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90218" h="5242298">
                <a:moveTo>
                  <a:pt x="0" y="0"/>
                </a:moveTo>
                <a:lnTo>
                  <a:pt x="7290218" y="0"/>
                </a:lnTo>
                <a:lnTo>
                  <a:pt x="7290218" y="5242298"/>
                </a:lnTo>
                <a:lnTo>
                  <a:pt x="0" y="524229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1" name="Picture 10" descr="A picture containing light&#10;&#10;Description automatically generated">
            <a:extLst>
              <a:ext uri="{FF2B5EF4-FFF2-40B4-BE49-F238E27FC236}">
                <a16:creationId xmlns:a16="http://schemas.microsoft.com/office/drawing/2014/main" id="{855E5674-C388-4F36-93D7-9A332D85DD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6806" y="2576744"/>
            <a:ext cx="9031095" cy="2844795"/>
          </a:xfrm>
          <a:prstGeom prst="rect">
            <a:avLst/>
          </a:prstGeom>
        </p:spPr>
      </p:pic>
      <p:sp>
        <p:nvSpPr>
          <p:cNvPr id="39" name="椭圆 37"/>
          <p:cNvSpPr/>
          <p:nvPr/>
        </p:nvSpPr>
        <p:spPr>
          <a:xfrm flipV="1">
            <a:off x="973812" y="8858787"/>
            <a:ext cx="626388" cy="626388"/>
          </a:xfrm>
          <a:custGeom>
            <a:avLst/>
            <a:gdLst>
              <a:gd name="connsiteX0" fmla="*/ 165100 w 331788"/>
              <a:gd name="connsiteY0" fmla="*/ 53975 h 331788"/>
              <a:gd name="connsiteX1" fmla="*/ 156055 w 331788"/>
              <a:gd name="connsiteY1" fmla="*/ 57874 h 331788"/>
              <a:gd name="connsiteX2" fmla="*/ 135381 w 331788"/>
              <a:gd name="connsiteY2" fmla="*/ 77370 h 331788"/>
              <a:gd name="connsiteX3" fmla="*/ 57852 w 331788"/>
              <a:gd name="connsiteY3" fmla="*/ 155352 h 331788"/>
              <a:gd name="connsiteX4" fmla="*/ 53975 w 331788"/>
              <a:gd name="connsiteY4" fmla="*/ 165750 h 331788"/>
              <a:gd name="connsiteX5" fmla="*/ 57852 w 331788"/>
              <a:gd name="connsiteY5" fmla="*/ 174848 h 331788"/>
              <a:gd name="connsiteX6" fmla="*/ 77234 w 331788"/>
              <a:gd name="connsiteY6" fmla="*/ 194343 h 331788"/>
              <a:gd name="connsiteX7" fmla="*/ 87571 w 331788"/>
              <a:gd name="connsiteY7" fmla="*/ 198243 h 331788"/>
              <a:gd name="connsiteX8" fmla="*/ 96616 w 331788"/>
              <a:gd name="connsiteY8" fmla="*/ 194343 h 331788"/>
              <a:gd name="connsiteX9" fmla="*/ 137965 w 331788"/>
              <a:gd name="connsiteY9" fmla="*/ 154053 h 331788"/>
              <a:gd name="connsiteX10" fmla="*/ 137965 w 331788"/>
              <a:gd name="connsiteY10" fmla="*/ 263228 h 331788"/>
              <a:gd name="connsiteX11" fmla="*/ 141842 w 331788"/>
              <a:gd name="connsiteY11" fmla="*/ 272326 h 331788"/>
              <a:gd name="connsiteX12" fmla="*/ 150887 w 331788"/>
              <a:gd name="connsiteY12" fmla="*/ 276225 h 331788"/>
              <a:gd name="connsiteX13" fmla="*/ 179314 w 331788"/>
              <a:gd name="connsiteY13" fmla="*/ 276225 h 331788"/>
              <a:gd name="connsiteX14" fmla="*/ 188359 w 331788"/>
              <a:gd name="connsiteY14" fmla="*/ 272326 h 331788"/>
              <a:gd name="connsiteX15" fmla="*/ 192235 w 331788"/>
              <a:gd name="connsiteY15" fmla="*/ 263228 h 331788"/>
              <a:gd name="connsiteX16" fmla="*/ 192235 w 331788"/>
              <a:gd name="connsiteY16" fmla="*/ 154053 h 331788"/>
              <a:gd name="connsiteX17" fmla="*/ 233584 w 331788"/>
              <a:gd name="connsiteY17" fmla="*/ 194343 h 331788"/>
              <a:gd name="connsiteX18" fmla="*/ 242629 w 331788"/>
              <a:gd name="connsiteY18" fmla="*/ 199542 h 331788"/>
              <a:gd name="connsiteX19" fmla="*/ 252967 w 331788"/>
              <a:gd name="connsiteY19" fmla="*/ 194343 h 331788"/>
              <a:gd name="connsiteX20" fmla="*/ 272349 w 331788"/>
              <a:gd name="connsiteY20" fmla="*/ 174848 h 331788"/>
              <a:gd name="connsiteX21" fmla="*/ 276225 w 331788"/>
              <a:gd name="connsiteY21" fmla="*/ 165750 h 331788"/>
              <a:gd name="connsiteX22" fmla="*/ 272349 w 331788"/>
              <a:gd name="connsiteY22" fmla="*/ 155352 h 331788"/>
              <a:gd name="connsiteX23" fmla="*/ 194820 w 331788"/>
              <a:gd name="connsiteY23" fmla="*/ 77370 h 331788"/>
              <a:gd name="connsiteX24" fmla="*/ 175437 w 331788"/>
              <a:gd name="connsiteY24" fmla="*/ 57874 h 331788"/>
              <a:gd name="connsiteX25" fmla="*/ 165100 w 331788"/>
              <a:gd name="connsiteY25" fmla="*/ 53975 h 331788"/>
              <a:gd name="connsiteX26" fmla="*/ 165894 w 331788"/>
              <a:gd name="connsiteY26" fmla="*/ 0 h 331788"/>
              <a:gd name="connsiteX27" fmla="*/ 248841 w 331788"/>
              <a:gd name="connsiteY27" fmla="*/ 22033 h 331788"/>
              <a:gd name="connsiteX28" fmla="*/ 309755 w 331788"/>
              <a:gd name="connsiteY28" fmla="*/ 82947 h 331788"/>
              <a:gd name="connsiteX29" fmla="*/ 331788 w 331788"/>
              <a:gd name="connsiteY29" fmla="*/ 165894 h 331788"/>
              <a:gd name="connsiteX30" fmla="*/ 309755 w 331788"/>
              <a:gd name="connsiteY30" fmla="*/ 248841 h 331788"/>
              <a:gd name="connsiteX31" fmla="*/ 248841 w 331788"/>
              <a:gd name="connsiteY31" fmla="*/ 309755 h 331788"/>
              <a:gd name="connsiteX32" fmla="*/ 165894 w 331788"/>
              <a:gd name="connsiteY32" fmla="*/ 331788 h 331788"/>
              <a:gd name="connsiteX33" fmla="*/ 82947 w 331788"/>
              <a:gd name="connsiteY33" fmla="*/ 309755 h 331788"/>
              <a:gd name="connsiteX34" fmla="*/ 22033 w 331788"/>
              <a:gd name="connsiteY34" fmla="*/ 248841 h 331788"/>
              <a:gd name="connsiteX35" fmla="*/ 0 w 331788"/>
              <a:gd name="connsiteY35" fmla="*/ 165894 h 331788"/>
              <a:gd name="connsiteX36" fmla="*/ 22033 w 331788"/>
              <a:gd name="connsiteY36" fmla="*/ 82947 h 331788"/>
              <a:gd name="connsiteX37" fmla="*/ 82947 w 331788"/>
              <a:gd name="connsiteY37" fmla="*/ 22033 h 331788"/>
              <a:gd name="connsiteX38" fmla="*/ 165894 w 331788"/>
              <a:gd name="connsiteY38" fmla="*/ 0 h 331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331788" h="331788">
                <a:moveTo>
                  <a:pt x="165100" y="53975"/>
                </a:moveTo>
                <a:cubicBezTo>
                  <a:pt x="161224" y="53975"/>
                  <a:pt x="158639" y="55275"/>
                  <a:pt x="156055" y="57874"/>
                </a:cubicBezTo>
                <a:cubicBezTo>
                  <a:pt x="156055" y="57874"/>
                  <a:pt x="156055" y="57874"/>
                  <a:pt x="135381" y="77370"/>
                </a:cubicBezTo>
                <a:cubicBezTo>
                  <a:pt x="135381" y="77370"/>
                  <a:pt x="135381" y="77370"/>
                  <a:pt x="57852" y="155352"/>
                </a:cubicBezTo>
                <a:cubicBezTo>
                  <a:pt x="55267" y="157952"/>
                  <a:pt x="53975" y="161851"/>
                  <a:pt x="53975" y="165750"/>
                </a:cubicBezTo>
                <a:cubicBezTo>
                  <a:pt x="53975" y="169649"/>
                  <a:pt x="55267" y="172248"/>
                  <a:pt x="57852" y="174848"/>
                </a:cubicBezTo>
                <a:cubicBezTo>
                  <a:pt x="57852" y="174848"/>
                  <a:pt x="57852" y="174848"/>
                  <a:pt x="77234" y="194343"/>
                </a:cubicBezTo>
                <a:cubicBezTo>
                  <a:pt x="79818" y="196943"/>
                  <a:pt x="83695" y="198243"/>
                  <a:pt x="87571" y="198243"/>
                </a:cubicBezTo>
                <a:cubicBezTo>
                  <a:pt x="91448" y="198243"/>
                  <a:pt x="94032" y="196943"/>
                  <a:pt x="96616" y="194343"/>
                </a:cubicBezTo>
                <a:cubicBezTo>
                  <a:pt x="96616" y="194343"/>
                  <a:pt x="96616" y="194343"/>
                  <a:pt x="137965" y="154053"/>
                </a:cubicBezTo>
                <a:cubicBezTo>
                  <a:pt x="137965" y="154053"/>
                  <a:pt x="137965" y="154053"/>
                  <a:pt x="137965" y="263228"/>
                </a:cubicBezTo>
                <a:cubicBezTo>
                  <a:pt x="137965" y="267127"/>
                  <a:pt x="139257" y="269727"/>
                  <a:pt x="141842" y="272326"/>
                </a:cubicBezTo>
                <a:cubicBezTo>
                  <a:pt x="144426" y="274925"/>
                  <a:pt x="147010" y="276225"/>
                  <a:pt x="150887" y="276225"/>
                </a:cubicBezTo>
                <a:cubicBezTo>
                  <a:pt x="150887" y="276225"/>
                  <a:pt x="150887" y="276225"/>
                  <a:pt x="179314" y="276225"/>
                </a:cubicBezTo>
                <a:cubicBezTo>
                  <a:pt x="183190" y="276225"/>
                  <a:pt x="185775" y="274925"/>
                  <a:pt x="188359" y="272326"/>
                </a:cubicBezTo>
                <a:cubicBezTo>
                  <a:pt x="190943" y="269727"/>
                  <a:pt x="192235" y="267127"/>
                  <a:pt x="192235" y="263228"/>
                </a:cubicBezTo>
                <a:cubicBezTo>
                  <a:pt x="192235" y="263228"/>
                  <a:pt x="192235" y="263228"/>
                  <a:pt x="192235" y="154053"/>
                </a:cubicBezTo>
                <a:cubicBezTo>
                  <a:pt x="192235" y="154053"/>
                  <a:pt x="192235" y="154053"/>
                  <a:pt x="233584" y="194343"/>
                </a:cubicBezTo>
                <a:cubicBezTo>
                  <a:pt x="236169" y="198243"/>
                  <a:pt x="238753" y="199542"/>
                  <a:pt x="242629" y="199542"/>
                </a:cubicBezTo>
                <a:cubicBezTo>
                  <a:pt x="246506" y="199542"/>
                  <a:pt x="250382" y="198243"/>
                  <a:pt x="252967" y="194343"/>
                </a:cubicBezTo>
                <a:cubicBezTo>
                  <a:pt x="252967" y="194343"/>
                  <a:pt x="252967" y="194343"/>
                  <a:pt x="272349" y="174848"/>
                </a:cubicBezTo>
                <a:cubicBezTo>
                  <a:pt x="274933" y="172248"/>
                  <a:pt x="276225" y="169649"/>
                  <a:pt x="276225" y="165750"/>
                </a:cubicBezTo>
                <a:cubicBezTo>
                  <a:pt x="276225" y="161851"/>
                  <a:pt x="274933" y="157952"/>
                  <a:pt x="272349" y="155352"/>
                </a:cubicBezTo>
                <a:cubicBezTo>
                  <a:pt x="272349" y="155352"/>
                  <a:pt x="272349" y="155352"/>
                  <a:pt x="194820" y="77370"/>
                </a:cubicBezTo>
                <a:cubicBezTo>
                  <a:pt x="194820" y="77370"/>
                  <a:pt x="194820" y="77370"/>
                  <a:pt x="175437" y="57874"/>
                </a:cubicBezTo>
                <a:cubicBezTo>
                  <a:pt x="171561" y="55275"/>
                  <a:pt x="168977" y="53975"/>
                  <a:pt x="165100" y="53975"/>
                </a:cubicBezTo>
                <a:close/>
                <a:moveTo>
                  <a:pt x="165894" y="0"/>
                </a:moveTo>
                <a:cubicBezTo>
                  <a:pt x="195703" y="0"/>
                  <a:pt x="224216" y="7776"/>
                  <a:pt x="248841" y="22033"/>
                </a:cubicBezTo>
                <a:cubicBezTo>
                  <a:pt x="274762" y="37585"/>
                  <a:pt x="294203" y="57026"/>
                  <a:pt x="309755" y="82947"/>
                </a:cubicBezTo>
                <a:cubicBezTo>
                  <a:pt x="324012" y="107572"/>
                  <a:pt x="331788" y="136085"/>
                  <a:pt x="331788" y="165894"/>
                </a:cubicBezTo>
                <a:cubicBezTo>
                  <a:pt x="331788" y="195703"/>
                  <a:pt x="324012" y="224216"/>
                  <a:pt x="309755" y="248841"/>
                </a:cubicBezTo>
                <a:cubicBezTo>
                  <a:pt x="294203" y="274762"/>
                  <a:pt x="274762" y="294203"/>
                  <a:pt x="248841" y="309755"/>
                </a:cubicBezTo>
                <a:cubicBezTo>
                  <a:pt x="224216" y="324012"/>
                  <a:pt x="195703" y="331788"/>
                  <a:pt x="165894" y="331788"/>
                </a:cubicBezTo>
                <a:cubicBezTo>
                  <a:pt x="136085" y="331788"/>
                  <a:pt x="107572" y="324012"/>
                  <a:pt x="82947" y="309755"/>
                </a:cubicBezTo>
                <a:cubicBezTo>
                  <a:pt x="57026" y="294203"/>
                  <a:pt x="37585" y="274762"/>
                  <a:pt x="22033" y="248841"/>
                </a:cubicBezTo>
                <a:cubicBezTo>
                  <a:pt x="7776" y="224216"/>
                  <a:pt x="0" y="195703"/>
                  <a:pt x="0" y="165894"/>
                </a:cubicBezTo>
                <a:cubicBezTo>
                  <a:pt x="0" y="136085"/>
                  <a:pt x="7776" y="107572"/>
                  <a:pt x="22033" y="82947"/>
                </a:cubicBezTo>
                <a:cubicBezTo>
                  <a:pt x="37585" y="57026"/>
                  <a:pt x="57026" y="37585"/>
                  <a:pt x="82947" y="22033"/>
                </a:cubicBezTo>
                <a:cubicBezTo>
                  <a:pt x="107572" y="7776"/>
                  <a:pt x="136085" y="0"/>
                  <a:pt x="165894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37160" tIns="68580" rIns="13716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371600">
              <a:defRPr/>
            </a:pPr>
            <a:endParaRPr lang="zh-CN" altLang="en-US" sz="2700">
              <a:solidFill>
                <a:srgbClr val="FFFFFF"/>
              </a:solidFill>
              <a:latin typeface="Arial"/>
              <a:ea typeface="微软雅黑"/>
            </a:endParaRPr>
          </a:p>
        </p:txBody>
      </p:sp>
      <p:pic>
        <p:nvPicPr>
          <p:cNvPr id="32" name="Picture 31" descr="A close up of a logo&#10;&#10;Description automatically generated">
            <a:extLst>
              <a:ext uri="{FF2B5EF4-FFF2-40B4-BE49-F238E27FC236}">
                <a16:creationId xmlns:a16="http://schemas.microsoft.com/office/drawing/2014/main" id="{97157455-17A6-472C-85D9-2014FCF604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661" y="1607344"/>
            <a:ext cx="10930763" cy="7898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366941"/>
      </p:ext>
    </p:extLst>
  </p:cSld>
  <p:clrMapOvr>
    <a:masterClrMapping/>
  </p:clrMapOvr>
  <p:transition spd="slow" advTm="0">
    <p:wheel spokes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63">
            <a:extLst>
              <a:ext uri="{FF2B5EF4-FFF2-40B4-BE49-F238E27FC236}">
                <a16:creationId xmlns:a16="http://schemas.microsoft.com/office/drawing/2014/main" id="{A4FC5858-9780-4823-AD64-9E22440D8FA7}"/>
              </a:ext>
            </a:extLst>
          </p:cNvPr>
          <p:cNvSpPr/>
          <p:nvPr/>
        </p:nvSpPr>
        <p:spPr>
          <a:xfrm>
            <a:off x="2007024" y="611924"/>
            <a:ext cx="8522025" cy="1104468"/>
          </a:xfrm>
          <a:prstGeom prst="rect">
            <a:avLst/>
          </a:prstGeom>
          <a:solidFill>
            <a:srgbClr val="015392"/>
          </a:solidFill>
          <a:ln>
            <a:noFill/>
          </a:ln>
        </p:spPr>
        <p:txBody>
          <a:bodyPr vert="horz" lIns="137160" tIns="68580" rIns="137160" bIns="68580" rtlCol="0" anchor="ctr">
            <a:norm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8" name="Title 1">
            <a:extLst>
              <a:ext uri="{FF2B5EF4-FFF2-40B4-BE49-F238E27FC236}">
                <a16:creationId xmlns:a16="http://schemas.microsoft.com/office/drawing/2014/main" id="{4C35836D-FF62-4BFE-9BCA-6747D704E801}"/>
              </a:ext>
            </a:extLst>
          </p:cNvPr>
          <p:cNvSpPr txBox="1">
            <a:spLocks/>
          </p:cNvSpPr>
          <p:nvPr/>
        </p:nvSpPr>
        <p:spPr>
          <a:xfrm>
            <a:off x="288775" y="632975"/>
            <a:ext cx="1403132" cy="1104468"/>
          </a:xfrm>
          <a:prstGeom prst="rect">
            <a:avLst/>
          </a:prstGeom>
          <a:noFill/>
          <a:ln>
            <a:noFill/>
          </a:ln>
        </p:spPr>
        <p:txBody>
          <a:bodyPr vert="horz" lIns="137160" tIns="68580" rIns="137160" bIns="6858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UTM Facebook" panose="02040403050506020204" pitchFamily="18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0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2" name="Title 9">
            <a:extLst>
              <a:ext uri="{FF2B5EF4-FFF2-40B4-BE49-F238E27FC236}">
                <a16:creationId xmlns:a16="http://schemas.microsoft.com/office/drawing/2014/main" id="{C669A1E7-EEF3-479C-8DC4-E8283B3C50E7}"/>
              </a:ext>
            </a:extLst>
          </p:cNvPr>
          <p:cNvSpPr txBox="1">
            <a:spLocks/>
          </p:cNvSpPr>
          <p:nvPr/>
        </p:nvSpPr>
        <p:spPr>
          <a:xfrm>
            <a:off x="1613346" y="656564"/>
            <a:ext cx="8915703" cy="11274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Segoe UI" panose="020B0502040204020203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3200" b="1" kern="0" dirty="0" err="1">
                <a:solidFill>
                  <a:prstClr val="white"/>
                </a:solidFill>
                <a:cs typeface="Segoe UI" panose="020B0502040204020203" pitchFamily="34" charset="0"/>
              </a:rPr>
              <a:t>NẠP</a:t>
            </a:r>
            <a:r>
              <a:rPr lang="en-US" sz="3200" b="1" kern="0" dirty="0">
                <a:solidFill>
                  <a:prstClr val="white"/>
                </a:solidFill>
                <a:cs typeface="Segoe UI" panose="020B0502040204020203" pitchFamily="34" charset="0"/>
              </a:rPr>
              <a:t> </a:t>
            </a:r>
            <a:r>
              <a:rPr lang="en-US" sz="3200" b="1" kern="0" dirty="0" err="1">
                <a:solidFill>
                  <a:prstClr val="white"/>
                </a:solidFill>
                <a:cs typeface="Segoe UI" panose="020B0502040204020203" pitchFamily="34" charset="0"/>
              </a:rPr>
              <a:t>HỒ</a:t>
            </a:r>
            <a:r>
              <a:rPr lang="en-US" sz="3200" b="1" kern="0" dirty="0">
                <a:solidFill>
                  <a:prstClr val="white"/>
                </a:solidFill>
                <a:cs typeface="Segoe UI" panose="020B0502040204020203" pitchFamily="34" charset="0"/>
              </a:rPr>
              <a:t> </a:t>
            </a:r>
            <a:r>
              <a:rPr lang="en-US" sz="3200" b="1" kern="0" dirty="0" err="1">
                <a:solidFill>
                  <a:prstClr val="white"/>
                </a:solidFill>
                <a:cs typeface="Segoe UI" panose="020B0502040204020203" pitchFamily="34" charset="0"/>
              </a:rPr>
              <a:t>SƠ</a:t>
            </a:r>
            <a:r>
              <a:rPr lang="en-US" sz="3200" b="1" kern="0" dirty="0">
                <a:solidFill>
                  <a:prstClr val="white"/>
                </a:solidFill>
                <a:cs typeface="Segoe UI" panose="020B0502040204020203" pitchFamily="34" charset="0"/>
              </a:rPr>
              <a:t> </a:t>
            </a:r>
            <a:r>
              <a:rPr lang="en-US" sz="3200" b="1" kern="0" dirty="0" err="1">
                <a:solidFill>
                  <a:prstClr val="white"/>
                </a:solidFill>
                <a:cs typeface="Segoe UI" panose="020B0502040204020203" pitchFamily="34" charset="0"/>
              </a:rPr>
              <a:t>TRỰC</a:t>
            </a:r>
            <a:r>
              <a:rPr lang="en-US" sz="3200" b="1" kern="0" dirty="0">
                <a:solidFill>
                  <a:prstClr val="white"/>
                </a:solidFill>
                <a:cs typeface="Segoe UI" panose="020B0502040204020203" pitchFamily="34" charset="0"/>
              </a:rPr>
              <a:t> </a:t>
            </a:r>
            <a:r>
              <a:rPr lang="en-US" sz="3200" b="1" kern="0" dirty="0" err="1">
                <a:solidFill>
                  <a:prstClr val="white"/>
                </a:solidFill>
                <a:cs typeface="Segoe UI" panose="020B0502040204020203" pitchFamily="34" charset="0"/>
              </a:rPr>
              <a:t>TUYẾN</a:t>
            </a:r>
            <a:endParaRPr lang="vi-VN" sz="3200" b="1" dirty="0">
              <a:cs typeface="Segoe UI" panose="020B0502040204020203" pitchFamily="34" charset="0"/>
            </a:endParaRPr>
          </a:p>
        </p:txBody>
      </p:sp>
      <p:pic>
        <p:nvPicPr>
          <p:cNvPr id="63" name="Graphic 62">
            <a:extLst>
              <a:ext uri="{FF2B5EF4-FFF2-40B4-BE49-F238E27FC236}">
                <a16:creationId xmlns:a16="http://schemas.microsoft.com/office/drawing/2014/main" id="{379CE24E-B949-4169-895E-E8E27E65EF3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675765" y="134065"/>
            <a:ext cx="1230415" cy="1634406"/>
          </a:xfrm>
          <a:prstGeom prst="rect">
            <a:avLst/>
          </a:prstGeom>
        </p:spPr>
      </p:pic>
      <p:sp>
        <p:nvSpPr>
          <p:cNvPr id="54" name="Text Placeholder 3"/>
          <p:cNvSpPr txBox="1">
            <a:spLocks/>
          </p:cNvSpPr>
          <p:nvPr/>
        </p:nvSpPr>
        <p:spPr>
          <a:xfrm>
            <a:off x="1112677" y="3299192"/>
            <a:ext cx="5673133" cy="1727200"/>
          </a:xfrm>
          <a:prstGeom prst="rect">
            <a:avLst/>
          </a:prstGeom>
        </p:spPr>
        <p:txBody>
          <a:bodyPr/>
          <a:lstStyle>
            <a:lvl1pPr marL="228594" indent="-228594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800" spc="-13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9306" indent="-230712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6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7900" indent="-228594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6494" indent="-228594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6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5089" indent="-228594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6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2800" dirty="0" err="1">
                <a:solidFill>
                  <a:srgbClr val="0070C0"/>
                </a:solidFill>
                <a:latin typeface="Tahoma" panose="020B0604030504040204" pitchFamily="34" charset="0"/>
              </a:rPr>
              <a:t>Công</a:t>
            </a:r>
            <a:r>
              <a:rPr lang="en-US" sz="2800" dirty="0">
                <a:solidFill>
                  <a:srgbClr val="0070C0"/>
                </a:solidFill>
                <a:latin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ahoma" panose="020B0604030504040204" pitchFamily="34" charset="0"/>
              </a:rPr>
              <a:t>dân</a:t>
            </a:r>
            <a:r>
              <a:rPr lang="en-US" sz="2800" dirty="0">
                <a:solidFill>
                  <a:srgbClr val="0070C0"/>
                </a:solidFill>
                <a:latin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ahoma" panose="020B0604030504040204" pitchFamily="34" charset="0"/>
              </a:rPr>
              <a:t>đăng</a:t>
            </a:r>
            <a:r>
              <a:rPr lang="en-US" sz="2800" dirty="0">
                <a:solidFill>
                  <a:srgbClr val="0070C0"/>
                </a:solidFill>
                <a:latin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ahoma" panose="020B0604030504040204" pitchFamily="34" charset="0"/>
              </a:rPr>
              <a:t>nhập</a:t>
            </a:r>
            <a:r>
              <a:rPr lang="en-US" sz="2800" dirty="0">
                <a:solidFill>
                  <a:srgbClr val="0070C0"/>
                </a:solidFill>
                <a:latin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ahoma" panose="020B0604030504040204" pitchFamily="34" charset="0"/>
              </a:rPr>
              <a:t>vào</a:t>
            </a:r>
            <a:r>
              <a:rPr lang="en-US" sz="2800" dirty="0">
                <a:solidFill>
                  <a:srgbClr val="0070C0"/>
                </a:solidFill>
                <a:latin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ahoma" panose="020B0604030504040204" pitchFamily="34" charset="0"/>
              </a:rPr>
              <a:t>cổng</a:t>
            </a:r>
            <a:r>
              <a:rPr lang="en-US" sz="2800" dirty="0">
                <a:solidFill>
                  <a:srgbClr val="0070C0"/>
                </a:solidFill>
                <a:latin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ahoma" panose="020B0604030504040204" pitchFamily="34" charset="0"/>
              </a:rPr>
              <a:t>dịch</a:t>
            </a:r>
            <a:r>
              <a:rPr lang="en-US" sz="2800" dirty="0">
                <a:solidFill>
                  <a:srgbClr val="0070C0"/>
                </a:solidFill>
                <a:latin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ahoma" panose="020B0604030504040204" pitchFamily="34" charset="0"/>
              </a:rPr>
              <a:t>vụ</a:t>
            </a:r>
            <a:r>
              <a:rPr lang="en-US" sz="2800" dirty="0">
                <a:solidFill>
                  <a:srgbClr val="0070C0"/>
                </a:solidFill>
                <a:latin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ahoma" panose="020B0604030504040204" pitchFamily="34" charset="0"/>
              </a:rPr>
              <a:t>công</a:t>
            </a:r>
            <a:r>
              <a:rPr lang="en-US" sz="2800" dirty="0">
                <a:solidFill>
                  <a:srgbClr val="0070C0"/>
                </a:solidFill>
                <a:latin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ahoma" panose="020B0604030504040204" pitchFamily="34" charset="0"/>
              </a:rPr>
              <a:t>tỉnh</a:t>
            </a:r>
            <a:r>
              <a:rPr lang="en-US" sz="2800" dirty="0">
                <a:solidFill>
                  <a:srgbClr val="0070C0"/>
                </a:solidFill>
                <a:latin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ahoma" panose="020B0604030504040204" pitchFamily="34" charset="0"/>
              </a:rPr>
              <a:t>Nghệ</a:t>
            </a:r>
            <a:r>
              <a:rPr lang="en-US" sz="2800" dirty="0">
                <a:solidFill>
                  <a:srgbClr val="0070C0"/>
                </a:solidFill>
                <a:latin typeface="Tahoma" panose="020B0604030504040204" pitchFamily="34" charset="0"/>
              </a:rPr>
              <a:t> An: https://</a:t>
            </a:r>
            <a:r>
              <a:rPr lang="en-US" sz="2800" dirty="0" err="1">
                <a:solidFill>
                  <a:srgbClr val="0070C0"/>
                </a:solidFill>
                <a:latin typeface="Tahoma" panose="020B0604030504040204" pitchFamily="34" charset="0"/>
              </a:rPr>
              <a:t>dichvucong.nghean.gov.vn</a:t>
            </a:r>
            <a:r>
              <a:rPr lang="en-US" sz="2800" dirty="0">
                <a:solidFill>
                  <a:srgbClr val="0070C0"/>
                </a:solidFill>
                <a:latin typeface="Tahoma" panose="020B0604030504040204" pitchFamily="34" charset="0"/>
              </a:rPr>
              <a:t>/</a:t>
            </a:r>
          </a:p>
          <a:p>
            <a:endParaRPr lang="en-US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93857C17-8F8F-4ACB-AC01-DD4EB7D61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</p:spPr>
        <p:txBody>
          <a:bodyPr/>
          <a:lstStyle/>
          <a:p>
            <a:fld id="{753721B2-1D19-4ED5-AE17-E14D091E2FA5}" type="slidenum">
              <a:rPr lang="en-US" smtClean="0">
                <a:cs typeface="Segoe UI" panose="020B0502040204020203" pitchFamily="34" charset="0"/>
              </a:rPr>
              <a:pPr/>
              <a:t>2</a:t>
            </a:fld>
            <a:endParaRPr lang="en-US">
              <a:cs typeface="Segoe UI" panose="020B0502040204020203" pitchFamily="34" charset="0"/>
            </a:endParaRPr>
          </a:p>
        </p:txBody>
      </p:sp>
      <p:grpSp>
        <p:nvGrpSpPr>
          <p:cNvPr id="9" name="Group 34"/>
          <p:cNvGrpSpPr>
            <a:grpSpLocks/>
          </p:cNvGrpSpPr>
          <p:nvPr/>
        </p:nvGrpSpPr>
        <p:grpSpPr bwMode="auto">
          <a:xfrm>
            <a:off x="0" y="9776864"/>
            <a:ext cx="18288000" cy="484714"/>
            <a:chOff x="0" y="4638675"/>
            <a:chExt cx="9144000" cy="495300"/>
          </a:xfrm>
        </p:grpSpPr>
        <p:sp>
          <p:nvSpPr>
            <p:cNvPr id="10" name="object 3"/>
            <p:cNvSpPr>
              <a:spLocks noChangeArrowheads="1"/>
            </p:cNvSpPr>
            <p:nvPr/>
          </p:nvSpPr>
          <p:spPr bwMode="auto">
            <a:xfrm>
              <a:off x="5727700" y="4638675"/>
              <a:ext cx="3416300" cy="428625"/>
            </a:xfrm>
            <a:custGeom>
              <a:avLst/>
              <a:gdLst>
                <a:gd name="T0" fmla="*/ 30206 w 7512684"/>
                <a:gd name="T1" fmla="*/ 0 h 942975"/>
                <a:gd name="T2" fmla="*/ 3998 w 7512684"/>
                <a:gd name="T3" fmla="*/ 0 h 942975"/>
                <a:gd name="T4" fmla="*/ -1 w 7512684"/>
                <a:gd name="T5" fmla="*/ 3780 h 942975"/>
                <a:gd name="T6" fmla="*/ 30206 w 7512684"/>
                <a:gd name="T7" fmla="*/ 3780 h 942975"/>
                <a:gd name="T8" fmla="*/ 30206 w 7512684"/>
                <a:gd name="T9" fmla="*/ 0 h 9429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12684"/>
                <a:gd name="T16" fmla="*/ 0 h 942975"/>
                <a:gd name="T17" fmla="*/ 7512684 w 7512684"/>
                <a:gd name="T18" fmla="*/ 942975 h 9429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12684" h="942975">
                  <a:moveTo>
                    <a:pt x="7512176" y="28"/>
                  </a:moveTo>
                  <a:lnTo>
                    <a:pt x="994320" y="28"/>
                  </a:lnTo>
                  <a:lnTo>
                    <a:pt x="-318" y="942763"/>
                  </a:lnTo>
                  <a:lnTo>
                    <a:pt x="7512176" y="942763"/>
                  </a:lnTo>
                  <a:lnTo>
                    <a:pt x="7512176" y="28"/>
                  </a:lnTo>
                  <a:close/>
                </a:path>
              </a:pathLst>
            </a:custGeom>
            <a:solidFill>
              <a:srgbClr val="005A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object 2"/>
            <p:cNvSpPr>
              <a:spLocks noChangeArrowheads="1"/>
            </p:cNvSpPr>
            <p:nvPr/>
          </p:nvSpPr>
          <p:spPr bwMode="auto">
            <a:xfrm>
              <a:off x="0" y="5067300"/>
              <a:ext cx="9144000" cy="66675"/>
            </a:xfrm>
            <a:custGeom>
              <a:avLst/>
              <a:gdLst>
                <a:gd name="T0" fmla="*/ 0 w 20104735"/>
                <a:gd name="T1" fmla="*/ 30003 h 147954"/>
                <a:gd name="T2" fmla="*/ 4158726 w 20104735"/>
                <a:gd name="T3" fmla="*/ 30003 h 147954"/>
                <a:gd name="T4" fmla="*/ 4158726 w 20104735"/>
                <a:gd name="T5" fmla="*/ 1 h 147954"/>
                <a:gd name="T6" fmla="*/ 0 w 20104735"/>
                <a:gd name="T7" fmla="*/ 1 h 147954"/>
                <a:gd name="T8" fmla="*/ 0 w 20104735"/>
                <a:gd name="T9" fmla="*/ 30003 h 1479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104735"/>
                <a:gd name="T16" fmla="*/ 0 h 147954"/>
                <a:gd name="T17" fmla="*/ 20104735 w 20104735"/>
                <a:gd name="T18" fmla="*/ 147954 h 1479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104735" h="147954">
                  <a:moveTo>
                    <a:pt x="0" y="147739"/>
                  </a:moveTo>
                  <a:lnTo>
                    <a:pt x="20104099" y="147739"/>
                  </a:lnTo>
                  <a:lnTo>
                    <a:pt x="20104099" y="4"/>
                  </a:lnTo>
                  <a:lnTo>
                    <a:pt x="0" y="4"/>
                  </a:lnTo>
                  <a:lnTo>
                    <a:pt x="0" y="147739"/>
                  </a:lnTo>
                  <a:close/>
                </a:path>
              </a:pathLst>
            </a:custGeom>
            <a:solidFill>
              <a:srgbClr val="005AA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hangingPunct="1">
                <a:defRPr/>
              </a:pPr>
              <a:endParaRPr 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14629927" y="9820691"/>
            <a:ext cx="31654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algn="r">
              <a:spcBef>
                <a:spcPts val="100"/>
              </a:spcBef>
              <a:defRPr/>
            </a:pPr>
            <a:r>
              <a:rPr lang="en-US" b="1" spc="91" dirty="0">
                <a:solidFill>
                  <a:srgbClr val="F1F1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TTCNTT - VNPT </a:t>
            </a:r>
            <a:r>
              <a:rPr lang="en-US" b="1" spc="91" dirty="0" err="1">
                <a:solidFill>
                  <a:srgbClr val="F1F1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Nghệ</a:t>
            </a:r>
            <a:r>
              <a:rPr lang="en-US" b="1" spc="91" dirty="0">
                <a:solidFill>
                  <a:srgbClr val="F1F1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AA7749-7BB5-D6A5-3425-74E7763CDB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0822" y="2203440"/>
            <a:ext cx="10624588" cy="6410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423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63">
            <a:extLst>
              <a:ext uri="{FF2B5EF4-FFF2-40B4-BE49-F238E27FC236}">
                <a16:creationId xmlns:a16="http://schemas.microsoft.com/office/drawing/2014/main" id="{A4FC5858-9780-4823-AD64-9E22440D8FA7}"/>
              </a:ext>
            </a:extLst>
          </p:cNvPr>
          <p:cNvSpPr/>
          <p:nvPr/>
        </p:nvSpPr>
        <p:spPr>
          <a:xfrm>
            <a:off x="2007024" y="611924"/>
            <a:ext cx="8522025" cy="1104468"/>
          </a:xfrm>
          <a:prstGeom prst="rect">
            <a:avLst/>
          </a:prstGeom>
          <a:solidFill>
            <a:srgbClr val="015392"/>
          </a:solidFill>
          <a:ln>
            <a:noFill/>
          </a:ln>
        </p:spPr>
        <p:txBody>
          <a:bodyPr vert="horz" lIns="137160" tIns="68580" rIns="137160" bIns="68580" rtlCol="0" anchor="ctr">
            <a:norm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8" name="Title 1">
            <a:extLst>
              <a:ext uri="{FF2B5EF4-FFF2-40B4-BE49-F238E27FC236}">
                <a16:creationId xmlns:a16="http://schemas.microsoft.com/office/drawing/2014/main" id="{4C35836D-FF62-4BFE-9BCA-6747D704E801}"/>
              </a:ext>
            </a:extLst>
          </p:cNvPr>
          <p:cNvSpPr txBox="1">
            <a:spLocks/>
          </p:cNvSpPr>
          <p:nvPr/>
        </p:nvSpPr>
        <p:spPr>
          <a:xfrm>
            <a:off x="288775" y="632975"/>
            <a:ext cx="1403132" cy="1104468"/>
          </a:xfrm>
          <a:prstGeom prst="rect">
            <a:avLst/>
          </a:prstGeom>
          <a:noFill/>
          <a:ln>
            <a:noFill/>
          </a:ln>
        </p:spPr>
        <p:txBody>
          <a:bodyPr vert="horz" lIns="137160" tIns="68580" rIns="137160" bIns="6858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UTM Facebook" panose="02040403050506020204" pitchFamily="18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</a:p>
        </p:txBody>
      </p:sp>
      <p:sp>
        <p:nvSpPr>
          <p:cNvPr id="62" name="Title 9">
            <a:extLst>
              <a:ext uri="{FF2B5EF4-FFF2-40B4-BE49-F238E27FC236}">
                <a16:creationId xmlns:a16="http://schemas.microsoft.com/office/drawing/2014/main" id="{C669A1E7-EEF3-479C-8DC4-E8283B3C50E7}"/>
              </a:ext>
            </a:extLst>
          </p:cNvPr>
          <p:cNvSpPr txBox="1">
            <a:spLocks/>
          </p:cNvSpPr>
          <p:nvPr/>
        </p:nvSpPr>
        <p:spPr>
          <a:xfrm>
            <a:off x="1613346" y="656564"/>
            <a:ext cx="8915703" cy="11274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Segoe UI" panose="020B0502040204020203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3200" b="1" kern="0" dirty="0" err="1">
                <a:solidFill>
                  <a:prstClr val="white"/>
                </a:solidFill>
                <a:cs typeface="Segoe UI" panose="020B0502040204020203" pitchFamily="34" charset="0"/>
              </a:rPr>
              <a:t>NẠP</a:t>
            </a:r>
            <a:r>
              <a:rPr lang="en-US" sz="3200" b="1" kern="0" dirty="0">
                <a:solidFill>
                  <a:prstClr val="white"/>
                </a:solidFill>
                <a:cs typeface="Segoe UI" panose="020B0502040204020203" pitchFamily="34" charset="0"/>
              </a:rPr>
              <a:t> </a:t>
            </a:r>
            <a:r>
              <a:rPr lang="en-US" sz="3200" b="1" kern="0" dirty="0" err="1">
                <a:solidFill>
                  <a:prstClr val="white"/>
                </a:solidFill>
                <a:cs typeface="Segoe UI" panose="020B0502040204020203" pitchFamily="34" charset="0"/>
              </a:rPr>
              <a:t>HỒ</a:t>
            </a:r>
            <a:r>
              <a:rPr lang="en-US" sz="3200" b="1" kern="0" dirty="0">
                <a:solidFill>
                  <a:prstClr val="white"/>
                </a:solidFill>
                <a:cs typeface="Segoe UI" panose="020B0502040204020203" pitchFamily="34" charset="0"/>
              </a:rPr>
              <a:t> </a:t>
            </a:r>
            <a:r>
              <a:rPr lang="en-US" sz="3200" b="1" kern="0" dirty="0" err="1">
                <a:solidFill>
                  <a:prstClr val="white"/>
                </a:solidFill>
                <a:cs typeface="Segoe UI" panose="020B0502040204020203" pitchFamily="34" charset="0"/>
              </a:rPr>
              <a:t>SƠ</a:t>
            </a:r>
            <a:r>
              <a:rPr lang="en-US" sz="3200" b="1" kern="0" dirty="0">
                <a:solidFill>
                  <a:prstClr val="white"/>
                </a:solidFill>
                <a:cs typeface="Segoe UI" panose="020B0502040204020203" pitchFamily="34" charset="0"/>
              </a:rPr>
              <a:t> </a:t>
            </a:r>
            <a:r>
              <a:rPr lang="en-US" sz="3200" b="1" kern="0" dirty="0" err="1">
                <a:solidFill>
                  <a:prstClr val="white"/>
                </a:solidFill>
                <a:cs typeface="Segoe UI" panose="020B0502040204020203" pitchFamily="34" charset="0"/>
              </a:rPr>
              <a:t>TRỰC</a:t>
            </a:r>
            <a:r>
              <a:rPr lang="en-US" sz="3200" b="1" kern="0" dirty="0">
                <a:solidFill>
                  <a:prstClr val="white"/>
                </a:solidFill>
                <a:cs typeface="Segoe UI" panose="020B0502040204020203" pitchFamily="34" charset="0"/>
              </a:rPr>
              <a:t> </a:t>
            </a:r>
            <a:r>
              <a:rPr lang="en-US" sz="3200" b="1" kern="0" dirty="0" err="1">
                <a:solidFill>
                  <a:prstClr val="white"/>
                </a:solidFill>
                <a:cs typeface="Segoe UI" panose="020B0502040204020203" pitchFamily="34" charset="0"/>
              </a:rPr>
              <a:t>TUYẾN</a:t>
            </a:r>
            <a:endParaRPr lang="vi-VN" sz="3200" b="1" dirty="0">
              <a:cs typeface="Segoe UI" panose="020B0502040204020203" pitchFamily="34" charset="0"/>
            </a:endParaRPr>
          </a:p>
        </p:txBody>
      </p:sp>
      <p:pic>
        <p:nvPicPr>
          <p:cNvPr id="63" name="Graphic 62">
            <a:extLst>
              <a:ext uri="{FF2B5EF4-FFF2-40B4-BE49-F238E27FC236}">
                <a16:creationId xmlns:a16="http://schemas.microsoft.com/office/drawing/2014/main" id="{379CE24E-B949-4169-895E-E8E27E65EF3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675765" y="134065"/>
            <a:ext cx="1230415" cy="1634406"/>
          </a:xfrm>
          <a:prstGeom prst="rect">
            <a:avLst/>
          </a:prstGeom>
        </p:spPr>
      </p:pic>
      <p:sp>
        <p:nvSpPr>
          <p:cNvPr id="54" name="Text Placeholder 3"/>
          <p:cNvSpPr txBox="1">
            <a:spLocks/>
          </p:cNvSpPr>
          <p:nvPr/>
        </p:nvSpPr>
        <p:spPr>
          <a:xfrm>
            <a:off x="1112677" y="3299192"/>
            <a:ext cx="5673133" cy="1727200"/>
          </a:xfrm>
          <a:prstGeom prst="rect">
            <a:avLst/>
          </a:prstGeom>
        </p:spPr>
        <p:txBody>
          <a:bodyPr/>
          <a:lstStyle>
            <a:lvl1pPr marL="228594" indent="-228594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800" spc="-13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9306" indent="-230712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6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7900" indent="-228594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6494" indent="-228594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6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5089" indent="-228594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6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Công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dân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đăng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nhập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tài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khoản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để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nạp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hồ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sơ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trực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tuyến</a:t>
            </a:r>
            <a:endParaRPr lang="en-US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93857C17-8F8F-4ACB-AC01-DD4EB7D61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</p:spPr>
        <p:txBody>
          <a:bodyPr/>
          <a:lstStyle/>
          <a:p>
            <a:fld id="{753721B2-1D19-4ED5-AE17-E14D091E2FA5}" type="slidenum">
              <a:rPr lang="en-US" smtClean="0">
                <a:cs typeface="Segoe UI" panose="020B0502040204020203" pitchFamily="34" charset="0"/>
              </a:rPr>
              <a:pPr/>
              <a:t>3</a:t>
            </a:fld>
            <a:endParaRPr lang="en-US">
              <a:cs typeface="Segoe UI" panose="020B0502040204020203" pitchFamily="34" charset="0"/>
            </a:endParaRPr>
          </a:p>
        </p:txBody>
      </p:sp>
      <p:grpSp>
        <p:nvGrpSpPr>
          <p:cNvPr id="9" name="Group 34"/>
          <p:cNvGrpSpPr>
            <a:grpSpLocks/>
          </p:cNvGrpSpPr>
          <p:nvPr/>
        </p:nvGrpSpPr>
        <p:grpSpPr bwMode="auto">
          <a:xfrm>
            <a:off x="0" y="9776864"/>
            <a:ext cx="18288000" cy="484714"/>
            <a:chOff x="0" y="4638675"/>
            <a:chExt cx="9144000" cy="495300"/>
          </a:xfrm>
        </p:grpSpPr>
        <p:sp>
          <p:nvSpPr>
            <p:cNvPr id="10" name="object 3"/>
            <p:cNvSpPr>
              <a:spLocks noChangeArrowheads="1"/>
            </p:cNvSpPr>
            <p:nvPr/>
          </p:nvSpPr>
          <p:spPr bwMode="auto">
            <a:xfrm>
              <a:off x="5727700" y="4638675"/>
              <a:ext cx="3416300" cy="428625"/>
            </a:xfrm>
            <a:custGeom>
              <a:avLst/>
              <a:gdLst>
                <a:gd name="T0" fmla="*/ 30206 w 7512684"/>
                <a:gd name="T1" fmla="*/ 0 h 942975"/>
                <a:gd name="T2" fmla="*/ 3998 w 7512684"/>
                <a:gd name="T3" fmla="*/ 0 h 942975"/>
                <a:gd name="T4" fmla="*/ -1 w 7512684"/>
                <a:gd name="T5" fmla="*/ 3780 h 942975"/>
                <a:gd name="T6" fmla="*/ 30206 w 7512684"/>
                <a:gd name="T7" fmla="*/ 3780 h 942975"/>
                <a:gd name="T8" fmla="*/ 30206 w 7512684"/>
                <a:gd name="T9" fmla="*/ 0 h 9429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12684"/>
                <a:gd name="T16" fmla="*/ 0 h 942975"/>
                <a:gd name="T17" fmla="*/ 7512684 w 7512684"/>
                <a:gd name="T18" fmla="*/ 942975 h 9429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12684" h="942975">
                  <a:moveTo>
                    <a:pt x="7512176" y="28"/>
                  </a:moveTo>
                  <a:lnTo>
                    <a:pt x="994320" y="28"/>
                  </a:lnTo>
                  <a:lnTo>
                    <a:pt x="-318" y="942763"/>
                  </a:lnTo>
                  <a:lnTo>
                    <a:pt x="7512176" y="942763"/>
                  </a:lnTo>
                  <a:lnTo>
                    <a:pt x="7512176" y="28"/>
                  </a:lnTo>
                  <a:close/>
                </a:path>
              </a:pathLst>
            </a:custGeom>
            <a:solidFill>
              <a:srgbClr val="005A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object 2"/>
            <p:cNvSpPr>
              <a:spLocks noChangeArrowheads="1"/>
            </p:cNvSpPr>
            <p:nvPr/>
          </p:nvSpPr>
          <p:spPr bwMode="auto">
            <a:xfrm>
              <a:off x="0" y="5067300"/>
              <a:ext cx="9144000" cy="66675"/>
            </a:xfrm>
            <a:custGeom>
              <a:avLst/>
              <a:gdLst>
                <a:gd name="T0" fmla="*/ 0 w 20104735"/>
                <a:gd name="T1" fmla="*/ 30003 h 147954"/>
                <a:gd name="T2" fmla="*/ 4158726 w 20104735"/>
                <a:gd name="T3" fmla="*/ 30003 h 147954"/>
                <a:gd name="T4" fmla="*/ 4158726 w 20104735"/>
                <a:gd name="T5" fmla="*/ 1 h 147954"/>
                <a:gd name="T6" fmla="*/ 0 w 20104735"/>
                <a:gd name="T7" fmla="*/ 1 h 147954"/>
                <a:gd name="T8" fmla="*/ 0 w 20104735"/>
                <a:gd name="T9" fmla="*/ 30003 h 1479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104735"/>
                <a:gd name="T16" fmla="*/ 0 h 147954"/>
                <a:gd name="T17" fmla="*/ 20104735 w 20104735"/>
                <a:gd name="T18" fmla="*/ 147954 h 1479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104735" h="147954">
                  <a:moveTo>
                    <a:pt x="0" y="147739"/>
                  </a:moveTo>
                  <a:lnTo>
                    <a:pt x="20104099" y="147739"/>
                  </a:lnTo>
                  <a:lnTo>
                    <a:pt x="20104099" y="4"/>
                  </a:lnTo>
                  <a:lnTo>
                    <a:pt x="0" y="4"/>
                  </a:lnTo>
                  <a:lnTo>
                    <a:pt x="0" y="147739"/>
                  </a:lnTo>
                  <a:close/>
                </a:path>
              </a:pathLst>
            </a:custGeom>
            <a:solidFill>
              <a:srgbClr val="005AA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hangingPunct="1">
                <a:defRPr/>
              </a:pPr>
              <a:endParaRPr 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14629927" y="9820691"/>
            <a:ext cx="31654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algn="r">
              <a:spcBef>
                <a:spcPts val="100"/>
              </a:spcBef>
              <a:defRPr/>
            </a:pPr>
            <a:r>
              <a:rPr lang="en-US" b="1" spc="91" dirty="0">
                <a:solidFill>
                  <a:srgbClr val="F1F1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TTCNTT - VNPT </a:t>
            </a:r>
            <a:r>
              <a:rPr lang="en-US" b="1" spc="91" dirty="0" err="1">
                <a:solidFill>
                  <a:srgbClr val="F1F1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Nghệ</a:t>
            </a:r>
            <a:r>
              <a:rPr lang="en-US" b="1" spc="91" dirty="0">
                <a:solidFill>
                  <a:srgbClr val="F1F1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16D10C-A85D-57B7-8F80-D68DD3F3AD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3954" y="1958730"/>
            <a:ext cx="10602226" cy="6615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404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63">
            <a:extLst>
              <a:ext uri="{FF2B5EF4-FFF2-40B4-BE49-F238E27FC236}">
                <a16:creationId xmlns:a16="http://schemas.microsoft.com/office/drawing/2014/main" id="{A4FC5858-9780-4823-AD64-9E22440D8FA7}"/>
              </a:ext>
            </a:extLst>
          </p:cNvPr>
          <p:cNvSpPr/>
          <p:nvPr/>
        </p:nvSpPr>
        <p:spPr>
          <a:xfrm>
            <a:off x="2007024" y="611924"/>
            <a:ext cx="8522025" cy="1104468"/>
          </a:xfrm>
          <a:prstGeom prst="rect">
            <a:avLst/>
          </a:prstGeom>
          <a:solidFill>
            <a:srgbClr val="015392"/>
          </a:solidFill>
          <a:ln>
            <a:noFill/>
          </a:ln>
        </p:spPr>
        <p:txBody>
          <a:bodyPr vert="horz" lIns="137160" tIns="68580" rIns="137160" bIns="68580" rtlCol="0" anchor="ctr">
            <a:norm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8" name="Title 1">
            <a:extLst>
              <a:ext uri="{FF2B5EF4-FFF2-40B4-BE49-F238E27FC236}">
                <a16:creationId xmlns:a16="http://schemas.microsoft.com/office/drawing/2014/main" id="{4C35836D-FF62-4BFE-9BCA-6747D704E801}"/>
              </a:ext>
            </a:extLst>
          </p:cNvPr>
          <p:cNvSpPr txBox="1">
            <a:spLocks/>
          </p:cNvSpPr>
          <p:nvPr/>
        </p:nvSpPr>
        <p:spPr>
          <a:xfrm>
            <a:off x="288775" y="632975"/>
            <a:ext cx="1403132" cy="1104468"/>
          </a:xfrm>
          <a:prstGeom prst="rect">
            <a:avLst/>
          </a:prstGeom>
          <a:noFill/>
          <a:ln>
            <a:noFill/>
          </a:ln>
        </p:spPr>
        <p:txBody>
          <a:bodyPr vert="horz" lIns="137160" tIns="68580" rIns="137160" bIns="6858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UTM Facebook" panose="02040403050506020204" pitchFamily="18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3</a:t>
            </a:r>
          </a:p>
        </p:txBody>
      </p:sp>
      <p:sp>
        <p:nvSpPr>
          <p:cNvPr id="62" name="Title 9">
            <a:extLst>
              <a:ext uri="{FF2B5EF4-FFF2-40B4-BE49-F238E27FC236}">
                <a16:creationId xmlns:a16="http://schemas.microsoft.com/office/drawing/2014/main" id="{C669A1E7-EEF3-479C-8DC4-E8283B3C50E7}"/>
              </a:ext>
            </a:extLst>
          </p:cNvPr>
          <p:cNvSpPr txBox="1">
            <a:spLocks/>
          </p:cNvSpPr>
          <p:nvPr/>
        </p:nvSpPr>
        <p:spPr>
          <a:xfrm>
            <a:off x="1613346" y="656564"/>
            <a:ext cx="8915703" cy="11274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Segoe UI" panose="020B0502040204020203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vi-VN" sz="3200" b="1" kern="0" dirty="0">
                <a:solidFill>
                  <a:prstClr val="white"/>
                </a:solidFill>
                <a:cs typeface="Segoe UI" panose="020B0502040204020203" pitchFamily="34" charset="0"/>
              </a:rPr>
              <a:t>NẠP HỒ SƠ TRỰC TUYẾN</a:t>
            </a:r>
          </a:p>
        </p:txBody>
      </p:sp>
      <p:pic>
        <p:nvPicPr>
          <p:cNvPr id="63" name="Graphic 62">
            <a:extLst>
              <a:ext uri="{FF2B5EF4-FFF2-40B4-BE49-F238E27FC236}">
                <a16:creationId xmlns:a16="http://schemas.microsoft.com/office/drawing/2014/main" id="{379CE24E-B949-4169-895E-E8E27E65EF3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675765" y="134065"/>
            <a:ext cx="1230415" cy="1634406"/>
          </a:xfrm>
          <a:prstGeom prst="rect">
            <a:avLst/>
          </a:prstGeom>
        </p:spPr>
      </p:pic>
      <p:sp>
        <p:nvSpPr>
          <p:cNvPr id="54" name="Text Placeholder 3"/>
          <p:cNvSpPr txBox="1">
            <a:spLocks/>
          </p:cNvSpPr>
          <p:nvPr/>
        </p:nvSpPr>
        <p:spPr>
          <a:xfrm>
            <a:off x="1050684" y="3314689"/>
            <a:ext cx="5673133" cy="3061325"/>
          </a:xfrm>
          <a:prstGeom prst="rect">
            <a:avLst/>
          </a:prstGeom>
        </p:spPr>
        <p:txBody>
          <a:bodyPr/>
          <a:lstStyle>
            <a:lvl1pPr marL="228594" indent="-228594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800" spc="-13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9306" indent="-230712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6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7900" indent="-228594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6494" indent="-228594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6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5089" indent="-228594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6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Có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hai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hình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thức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để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đăng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nhập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tài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khoản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công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dân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:</a:t>
            </a:r>
          </a:p>
          <a:p>
            <a:pPr>
              <a:buFontTx/>
              <a:buChar char="-"/>
            </a:pP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Đăng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nhập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bằng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tài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khoản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dịch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vụ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công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quốc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gia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  <a:p>
            <a:pPr>
              <a:buFontTx/>
              <a:buChar char="-"/>
            </a:pP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Đăng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nhập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bằng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tài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khoản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định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danh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điện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tử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VNeID</a:t>
            </a:r>
            <a:endParaRPr lang="en-US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93857C17-8F8F-4ACB-AC01-DD4EB7D61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</p:spPr>
        <p:txBody>
          <a:bodyPr/>
          <a:lstStyle/>
          <a:p>
            <a:fld id="{753721B2-1D19-4ED5-AE17-E14D091E2FA5}" type="slidenum">
              <a:rPr lang="en-US" smtClean="0">
                <a:cs typeface="Segoe UI" panose="020B0502040204020203" pitchFamily="34" charset="0"/>
              </a:rPr>
              <a:pPr/>
              <a:t>4</a:t>
            </a:fld>
            <a:endParaRPr lang="en-US">
              <a:cs typeface="Segoe UI" panose="020B0502040204020203" pitchFamily="34" charset="0"/>
            </a:endParaRPr>
          </a:p>
        </p:txBody>
      </p:sp>
      <p:grpSp>
        <p:nvGrpSpPr>
          <p:cNvPr id="9" name="Group 34"/>
          <p:cNvGrpSpPr>
            <a:grpSpLocks/>
          </p:cNvGrpSpPr>
          <p:nvPr/>
        </p:nvGrpSpPr>
        <p:grpSpPr bwMode="auto">
          <a:xfrm>
            <a:off x="0" y="9776864"/>
            <a:ext cx="18288000" cy="484714"/>
            <a:chOff x="0" y="4638675"/>
            <a:chExt cx="9144000" cy="495300"/>
          </a:xfrm>
        </p:grpSpPr>
        <p:sp>
          <p:nvSpPr>
            <p:cNvPr id="10" name="object 3"/>
            <p:cNvSpPr>
              <a:spLocks noChangeArrowheads="1"/>
            </p:cNvSpPr>
            <p:nvPr/>
          </p:nvSpPr>
          <p:spPr bwMode="auto">
            <a:xfrm>
              <a:off x="5727700" y="4638675"/>
              <a:ext cx="3416300" cy="428625"/>
            </a:xfrm>
            <a:custGeom>
              <a:avLst/>
              <a:gdLst>
                <a:gd name="T0" fmla="*/ 30206 w 7512684"/>
                <a:gd name="T1" fmla="*/ 0 h 942975"/>
                <a:gd name="T2" fmla="*/ 3998 w 7512684"/>
                <a:gd name="T3" fmla="*/ 0 h 942975"/>
                <a:gd name="T4" fmla="*/ -1 w 7512684"/>
                <a:gd name="T5" fmla="*/ 3780 h 942975"/>
                <a:gd name="T6" fmla="*/ 30206 w 7512684"/>
                <a:gd name="T7" fmla="*/ 3780 h 942975"/>
                <a:gd name="T8" fmla="*/ 30206 w 7512684"/>
                <a:gd name="T9" fmla="*/ 0 h 9429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12684"/>
                <a:gd name="T16" fmla="*/ 0 h 942975"/>
                <a:gd name="T17" fmla="*/ 7512684 w 7512684"/>
                <a:gd name="T18" fmla="*/ 942975 h 9429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12684" h="942975">
                  <a:moveTo>
                    <a:pt x="7512176" y="28"/>
                  </a:moveTo>
                  <a:lnTo>
                    <a:pt x="994320" y="28"/>
                  </a:lnTo>
                  <a:lnTo>
                    <a:pt x="-318" y="942763"/>
                  </a:lnTo>
                  <a:lnTo>
                    <a:pt x="7512176" y="942763"/>
                  </a:lnTo>
                  <a:lnTo>
                    <a:pt x="7512176" y="28"/>
                  </a:lnTo>
                  <a:close/>
                </a:path>
              </a:pathLst>
            </a:custGeom>
            <a:solidFill>
              <a:srgbClr val="005A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object 2"/>
            <p:cNvSpPr>
              <a:spLocks noChangeArrowheads="1"/>
            </p:cNvSpPr>
            <p:nvPr/>
          </p:nvSpPr>
          <p:spPr bwMode="auto">
            <a:xfrm>
              <a:off x="0" y="5067300"/>
              <a:ext cx="9144000" cy="66675"/>
            </a:xfrm>
            <a:custGeom>
              <a:avLst/>
              <a:gdLst>
                <a:gd name="T0" fmla="*/ 0 w 20104735"/>
                <a:gd name="T1" fmla="*/ 30003 h 147954"/>
                <a:gd name="T2" fmla="*/ 4158726 w 20104735"/>
                <a:gd name="T3" fmla="*/ 30003 h 147954"/>
                <a:gd name="T4" fmla="*/ 4158726 w 20104735"/>
                <a:gd name="T5" fmla="*/ 1 h 147954"/>
                <a:gd name="T6" fmla="*/ 0 w 20104735"/>
                <a:gd name="T7" fmla="*/ 1 h 147954"/>
                <a:gd name="T8" fmla="*/ 0 w 20104735"/>
                <a:gd name="T9" fmla="*/ 30003 h 1479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104735"/>
                <a:gd name="T16" fmla="*/ 0 h 147954"/>
                <a:gd name="T17" fmla="*/ 20104735 w 20104735"/>
                <a:gd name="T18" fmla="*/ 147954 h 1479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104735" h="147954">
                  <a:moveTo>
                    <a:pt x="0" y="147739"/>
                  </a:moveTo>
                  <a:lnTo>
                    <a:pt x="20104099" y="147739"/>
                  </a:lnTo>
                  <a:lnTo>
                    <a:pt x="20104099" y="4"/>
                  </a:lnTo>
                  <a:lnTo>
                    <a:pt x="0" y="4"/>
                  </a:lnTo>
                  <a:lnTo>
                    <a:pt x="0" y="147739"/>
                  </a:lnTo>
                  <a:close/>
                </a:path>
              </a:pathLst>
            </a:custGeom>
            <a:solidFill>
              <a:srgbClr val="005AA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hangingPunct="1">
                <a:defRPr/>
              </a:pPr>
              <a:endParaRPr 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14629927" y="9820691"/>
            <a:ext cx="31654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algn="r">
              <a:spcBef>
                <a:spcPts val="100"/>
              </a:spcBef>
              <a:defRPr/>
            </a:pPr>
            <a:r>
              <a:rPr lang="en-US" b="1" spc="91" dirty="0">
                <a:solidFill>
                  <a:srgbClr val="F1F1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TTCNTT - VNPT </a:t>
            </a:r>
            <a:r>
              <a:rPr lang="en-US" b="1" spc="91" dirty="0" err="1">
                <a:solidFill>
                  <a:srgbClr val="F1F1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Nghệ</a:t>
            </a:r>
            <a:r>
              <a:rPr lang="en-US" b="1" spc="91" dirty="0">
                <a:solidFill>
                  <a:srgbClr val="F1F1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4B5C3F-44D2-E994-E1D8-F9E2D1640E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0926" y="2010808"/>
            <a:ext cx="10694483" cy="699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228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63">
            <a:extLst>
              <a:ext uri="{FF2B5EF4-FFF2-40B4-BE49-F238E27FC236}">
                <a16:creationId xmlns:a16="http://schemas.microsoft.com/office/drawing/2014/main" id="{A4FC5858-9780-4823-AD64-9E22440D8FA7}"/>
              </a:ext>
            </a:extLst>
          </p:cNvPr>
          <p:cNvSpPr/>
          <p:nvPr/>
        </p:nvSpPr>
        <p:spPr>
          <a:xfrm>
            <a:off x="2007024" y="611924"/>
            <a:ext cx="8522025" cy="1104468"/>
          </a:xfrm>
          <a:prstGeom prst="rect">
            <a:avLst/>
          </a:prstGeom>
          <a:solidFill>
            <a:srgbClr val="015392"/>
          </a:solidFill>
          <a:ln>
            <a:noFill/>
          </a:ln>
        </p:spPr>
        <p:txBody>
          <a:bodyPr vert="horz" lIns="137160" tIns="68580" rIns="137160" bIns="68580" rtlCol="0" anchor="ctr">
            <a:norm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8" name="Title 1">
            <a:extLst>
              <a:ext uri="{FF2B5EF4-FFF2-40B4-BE49-F238E27FC236}">
                <a16:creationId xmlns:a16="http://schemas.microsoft.com/office/drawing/2014/main" id="{4C35836D-FF62-4BFE-9BCA-6747D704E801}"/>
              </a:ext>
            </a:extLst>
          </p:cNvPr>
          <p:cNvSpPr txBox="1">
            <a:spLocks/>
          </p:cNvSpPr>
          <p:nvPr/>
        </p:nvSpPr>
        <p:spPr>
          <a:xfrm>
            <a:off x="288775" y="632975"/>
            <a:ext cx="1403132" cy="1104468"/>
          </a:xfrm>
          <a:prstGeom prst="rect">
            <a:avLst/>
          </a:prstGeom>
          <a:noFill/>
          <a:ln>
            <a:noFill/>
          </a:ln>
        </p:spPr>
        <p:txBody>
          <a:bodyPr vert="horz" lIns="137160" tIns="68580" rIns="137160" bIns="6858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UTM Facebook" panose="02040403050506020204" pitchFamily="18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4</a:t>
            </a:r>
          </a:p>
        </p:txBody>
      </p:sp>
      <p:sp>
        <p:nvSpPr>
          <p:cNvPr id="62" name="Title 9">
            <a:extLst>
              <a:ext uri="{FF2B5EF4-FFF2-40B4-BE49-F238E27FC236}">
                <a16:creationId xmlns:a16="http://schemas.microsoft.com/office/drawing/2014/main" id="{C669A1E7-EEF3-479C-8DC4-E8283B3C50E7}"/>
              </a:ext>
            </a:extLst>
          </p:cNvPr>
          <p:cNvSpPr txBox="1">
            <a:spLocks/>
          </p:cNvSpPr>
          <p:nvPr/>
        </p:nvSpPr>
        <p:spPr>
          <a:xfrm>
            <a:off x="1613346" y="656564"/>
            <a:ext cx="8915703" cy="11274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Segoe UI" panose="020B0502040204020203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vi-VN" sz="3200" b="1" kern="0" dirty="0">
                <a:solidFill>
                  <a:prstClr val="white"/>
                </a:solidFill>
                <a:cs typeface="Segoe UI" panose="020B0502040204020203" pitchFamily="34" charset="0"/>
              </a:rPr>
              <a:t>NẠP HỒ SƠ TRỰC TUYẾN</a:t>
            </a:r>
          </a:p>
        </p:txBody>
      </p:sp>
      <p:pic>
        <p:nvPicPr>
          <p:cNvPr id="63" name="Graphic 62">
            <a:extLst>
              <a:ext uri="{FF2B5EF4-FFF2-40B4-BE49-F238E27FC236}">
                <a16:creationId xmlns:a16="http://schemas.microsoft.com/office/drawing/2014/main" id="{379CE24E-B949-4169-895E-E8E27E65EF3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675765" y="134065"/>
            <a:ext cx="1230415" cy="1634406"/>
          </a:xfrm>
          <a:prstGeom prst="rect">
            <a:avLst/>
          </a:prstGeom>
        </p:spPr>
      </p:pic>
      <p:sp>
        <p:nvSpPr>
          <p:cNvPr id="54" name="Text Placeholder 3"/>
          <p:cNvSpPr txBox="1">
            <a:spLocks/>
          </p:cNvSpPr>
          <p:nvPr/>
        </p:nvSpPr>
        <p:spPr>
          <a:xfrm>
            <a:off x="1112677" y="3299191"/>
            <a:ext cx="5673133" cy="4157899"/>
          </a:xfrm>
          <a:prstGeom prst="rect">
            <a:avLst/>
          </a:prstGeom>
        </p:spPr>
        <p:txBody>
          <a:bodyPr/>
          <a:lstStyle>
            <a:lvl1pPr marL="228594" indent="-228594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800" spc="-13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9306" indent="-230712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6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7900" indent="-228594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6494" indent="-228594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6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5089" indent="-228594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6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Sau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khi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đăng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nhập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tài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khoản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thành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công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:</a:t>
            </a:r>
          </a:p>
          <a:p>
            <a:pPr>
              <a:buFontTx/>
              <a:buChar char="-"/>
            </a:pP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Công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dân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chọn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“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Nộp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hồ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sơ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qua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mạng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”.</a:t>
            </a:r>
          </a:p>
          <a:p>
            <a:pPr>
              <a:buFontTx/>
              <a:buChar char="-"/>
            </a:pP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Chọn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bộ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thủ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tục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cần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nạp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hồ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sơ</a:t>
            </a:r>
            <a:endParaRPr lang="en-US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93857C17-8F8F-4ACB-AC01-DD4EB7D61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</p:spPr>
        <p:txBody>
          <a:bodyPr/>
          <a:lstStyle/>
          <a:p>
            <a:fld id="{753721B2-1D19-4ED5-AE17-E14D091E2FA5}" type="slidenum">
              <a:rPr lang="en-US" smtClean="0">
                <a:cs typeface="Segoe UI" panose="020B0502040204020203" pitchFamily="34" charset="0"/>
              </a:rPr>
              <a:pPr/>
              <a:t>5</a:t>
            </a:fld>
            <a:endParaRPr lang="en-US">
              <a:cs typeface="Segoe UI" panose="020B0502040204020203" pitchFamily="34" charset="0"/>
            </a:endParaRPr>
          </a:p>
        </p:txBody>
      </p:sp>
      <p:grpSp>
        <p:nvGrpSpPr>
          <p:cNvPr id="9" name="Group 34"/>
          <p:cNvGrpSpPr>
            <a:grpSpLocks/>
          </p:cNvGrpSpPr>
          <p:nvPr/>
        </p:nvGrpSpPr>
        <p:grpSpPr bwMode="auto">
          <a:xfrm>
            <a:off x="0" y="9776864"/>
            <a:ext cx="18288000" cy="484714"/>
            <a:chOff x="0" y="4638675"/>
            <a:chExt cx="9144000" cy="495300"/>
          </a:xfrm>
        </p:grpSpPr>
        <p:sp>
          <p:nvSpPr>
            <p:cNvPr id="10" name="object 3"/>
            <p:cNvSpPr>
              <a:spLocks noChangeArrowheads="1"/>
            </p:cNvSpPr>
            <p:nvPr/>
          </p:nvSpPr>
          <p:spPr bwMode="auto">
            <a:xfrm>
              <a:off x="5727700" y="4638675"/>
              <a:ext cx="3416300" cy="428625"/>
            </a:xfrm>
            <a:custGeom>
              <a:avLst/>
              <a:gdLst>
                <a:gd name="T0" fmla="*/ 30206 w 7512684"/>
                <a:gd name="T1" fmla="*/ 0 h 942975"/>
                <a:gd name="T2" fmla="*/ 3998 w 7512684"/>
                <a:gd name="T3" fmla="*/ 0 h 942975"/>
                <a:gd name="T4" fmla="*/ -1 w 7512684"/>
                <a:gd name="T5" fmla="*/ 3780 h 942975"/>
                <a:gd name="T6" fmla="*/ 30206 w 7512684"/>
                <a:gd name="T7" fmla="*/ 3780 h 942975"/>
                <a:gd name="T8" fmla="*/ 30206 w 7512684"/>
                <a:gd name="T9" fmla="*/ 0 h 9429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12684"/>
                <a:gd name="T16" fmla="*/ 0 h 942975"/>
                <a:gd name="T17" fmla="*/ 7512684 w 7512684"/>
                <a:gd name="T18" fmla="*/ 942975 h 9429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12684" h="942975">
                  <a:moveTo>
                    <a:pt x="7512176" y="28"/>
                  </a:moveTo>
                  <a:lnTo>
                    <a:pt x="994320" y="28"/>
                  </a:lnTo>
                  <a:lnTo>
                    <a:pt x="-318" y="942763"/>
                  </a:lnTo>
                  <a:lnTo>
                    <a:pt x="7512176" y="942763"/>
                  </a:lnTo>
                  <a:lnTo>
                    <a:pt x="7512176" y="28"/>
                  </a:lnTo>
                  <a:close/>
                </a:path>
              </a:pathLst>
            </a:custGeom>
            <a:solidFill>
              <a:srgbClr val="005A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object 2"/>
            <p:cNvSpPr>
              <a:spLocks noChangeArrowheads="1"/>
            </p:cNvSpPr>
            <p:nvPr/>
          </p:nvSpPr>
          <p:spPr bwMode="auto">
            <a:xfrm>
              <a:off x="0" y="5067300"/>
              <a:ext cx="9144000" cy="66675"/>
            </a:xfrm>
            <a:custGeom>
              <a:avLst/>
              <a:gdLst>
                <a:gd name="T0" fmla="*/ 0 w 20104735"/>
                <a:gd name="T1" fmla="*/ 30003 h 147954"/>
                <a:gd name="T2" fmla="*/ 4158726 w 20104735"/>
                <a:gd name="T3" fmla="*/ 30003 h 147954"/>
                <a:gd name="T4" fmla="*/ 4158726 w 20104735"/>
                <a:gd name="T5" fmla="*/ 1 h 147954"/>
                <a:gd name="T6" fmla="*/ 0 w 20104735"/>
                <a:gd name="T7" fmla="*/ 1 h 147954"/>
                <a:gd name="T8" fmla="*/ 0 w 20104735"/>
                <a:gd name="T9" fmla="*/ 30003 h 1479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104735"/>
                <a:gd name="T16" fmla="*/ 0 h 147954"/>
                <a:gd name="T17" fmla="*/ 20104735 w 20104735"/>
                <a:gd name="T18" fmla="*/ 147954 h 1479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104735" h="147954">
                  <a:moveTo>
                    <a:pt x="0" y="147739"/>
                  </a:moveTo>
                  <a:lnTo>
                    <a:pt x="20104099" y="147739"/>
                  </a:lnTo>
                  <a:lnTo>
                    <a:pt x="20104099" y="4"/>
                  </a:lnTo>
                  <a:lnTo>
                    <a:pt x="0" y="4"/>
                  </a:lnTo>
                  <a:lnTo>
                    <a:pt x="0" y="147739"/>
                  </a:lnTo>
                  <a:close/>
                </a:path>
              </a:pathLst>
            </a:custGeom>
            <a:solidFill>
              <a:srgbClr val="005AA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hangingPunct="1">
                <a:defRPr/>
              </a:pPr>
              <a:endParaRPr 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14629927" y="9820691"/>
            <a:ext cx="31654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algn="r">
              <a:spcBef>
                <a:spcPts val="100"/>
              </a:spcBef>
              <a:defRPr/>
            </a:pPr>
            <a:r>
              <a:rPr lang="en-US" b="1" spc="91" dirty="0">
                <a:solidFill>
                  <a:srgbClr val="F1F1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TTCNTT - VNPT </a:t>
            </a:r>
            <a:r>
              <a:rPr lang="en-US" b="1" spc="91" dirty="0" err="1">
                <a:solidFill>
                  <a:srgbClr val="F1F1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Nghệ</a:t>
            </a:r>
            <a:r>
              <a:rPr lang="en-US" b="1" spc="91" dirty="0">
                <a:solidFill>
                  <a:srgbClr val="F1F1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239315-8A40-FFF9-0BF2-B17CB131CC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2690" y="2026314"/>
            <a:ext cx="11127007" cy="673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611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63">
            <a:extLst>
              <a:ext uri="{FF2B5EF4-FFF2-40B4-BE49-F238E27FC236}">
                <a16:creationId xmlns:a16="http://schemas.microsoft.com/office/drawing/2014/main" id="{A4FC5858-9780-4823-AD64-9E22440D8FA7}"/>
              </a:ext>
            </a:extLst>
          </p:cNvPr>
          <p:cNvSpPr/>
          <p:nvPr/>
        </p:nvSpPr>
        <p:spPr>
          <a:xfrm>
            <a:off x="2007024" y="611924"/>
            <a:ext cx="8522025" cy="1104468"/>
          </a:xfrm>
          <a:prstGeom prst="rect">
            <a:avLst/>
          </a:prstGeom>
          <a:solidFill>
            <a:srgbClr val="015392"/>
          </a:solidFill>
          <a:ln>
            <a:noFill/>
          </a:ln>
        </p:spPr>
        <p:txBody>
          <a:bodyPr vert="horz" lIns="137160" tIns="68580" rIns="137160" bIns="68580" rtlCol="0" anchor="ctr">
            <a:norm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8" name="Title 1">
            <a:extLst>
              <a:ext uri="{FF2B5EF4-FFF2-40B4-BE49-F238E27FC236}">
                <a16:creationId xmlns:a16="http://schemas.microsoft.com/office/drawing/2014/main" id="{4C35836D-FF62-4BFE-9BCA-6747D704E801}"/>
              </a:ext>
            </a:extLst>
          </p:cNvPr>
          <p:cNvSpPr txBox="1">
            <a:spLocks/>
          </p:cNvSpPr>
          <p:nvPr/>
        </p:nvSpPr>
        <p:spPr>
          <a:xfrm>
            <a:off x="288775" y="632975"/>
            <a:ext cx="1403132" cy="1104468"/>
          </a:xfrm>
          <a:prstGeom prst="rect">
            <a:avLst/>
          </a:prstGeom>
          <a:noFill/>
          <a:ln>
            <a:noFill/>
          </a:ln>
        </p:spPr>
        <p:txBody>
          <a:bodyPr vert="horz" lIns="137160" tIns="68580" rIns="137160" bIns="6858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UTM Facebook" panose="02040403050506020204" pitchFamily="18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5</a:t>
            </a:r>
          </a:p>
        </p:txBody>
      </p:sp>
      <p:sp>
        <p:nvSpPr>
          <p:cNvPr id="62" name="Title 9">
            <a:extLst>
              <a:ext uri="{FF2B5EF4-FFF2-40B4-BE49-F238E27FC236}">
                <a16:creationId xmlns:a16="http://schemas.microsoft.com/office/drawing/2014/main" id="{C669A1E7-EEF3-479C-8DC4-E8283B3C50E7}"/>
              </a:ext>
            </a:extLst>
          </p:cNvPr>
          <p:cNvSpPr txBox="1">
            <a:spLocks/>
          </p:cNvSpPr>
          <p:nvPr/>
        </p:nvSpPr>
        <p:spPr>
          <a:xfrm>
            <a:off x="1613346" y="656564"/>
            <a:ext cx="8915703" cy="11274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Segoe UI" panose="020B0502040204020203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vi-VN" sz="3200" b="1" kern="0" dirty="0">
                <a:solidFill>
                  <a:prstClr val="white"/>
                </a:solidFill>
                <a:cs typeface="Segoe UI" panose="020B0502040204020203" pitchFamily="34" charset="0"/>
              </a:rPr>
              <a:t>NẠP HỒ SƠ TRỰC TUYẾN</a:t>
            </a:r>
          </a:p>
        </p:txBody>
      </p:sp>
      <p:pic>
        <p:nvPicPr>
          <p:cNvPr id="63" name="Graphic 62">
            <a:extLst>
              <a:ext uri="{FF2B5EF4-FFF2-40B4-BE49-F238E27FC236}">
                <a16:creationId xmlns:a16="http://schemas.microsoft.com/office/drawing/2014/main" id="{379CE24E-B949-4169-895E-E8E27E65EF3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675765" y="134065"/>
            <a:ext cx="1230415" cy="1634406"/>
          </a:xfrm>
          <a:prstGeom prst="rect">
            <a:avLst/>
          </a:prstGeom>
        </p:spPr>
      </p:pic>
      <p:sp>
        <p:nvSpPr>
          <p:cNvPr id="54" name="Text Placeholder 3"/>
          <p:cNvSpPr txBox="1">
            <a:spLocks/>
          </p:cNvSpPr>
          <p:nvPr/>
        </p:nvSpPr>
        <p:spPr>
          <a:xfrm>
            <a:off x="1112677" y="3299191"/>
            <a:ext cx="5673133" cy="4157899"/>
          </a:xfrm>
          <a:prstGeom prst="rect">
            <a:avLst/>
          </a:prstGeom>
        </p:spPr>
        <p:txBody>
          <a:bodyPr/>
          <a:lstStyle>
            <a:lvl1pPr marL="228594" indent="-228594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800" spc="-13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9306" indent="-230712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6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7900" indent="-228594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6494" indent="-228594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6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5089" indent="-228594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6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Công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dân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tìm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kiếm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thủ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tục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cần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nộp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sau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đó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ấn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“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Nộp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hồ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sơ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”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93857C17-8F8F-4ACB-AC01-DD4EB7D61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</p:spPr>
        <p:txBody>
          <a:bodyPr/>
          <a:lstStyle/>
          <a:p>
            <a:fld id="{753721B2-1D19-4ED5-AE17-E14D091E2FA5}" type="slidenum">
              <a:rPr lang="en-US" smtClean="0">
                <a:cs typeface="Segoe UI" panose="020B0502040204020203" pitchFamily="34" charset="0"/>
              </a:rPr>
              <a:pPr/>
              <a:t>6</a:t>
            </a:fld>
            <a:endParaRPr lang="en-US">
              <a:cs typeface="Segoe UI" panose="020B0502040204020203" pitchFamily="34" charset="0"/>
            </a:endParaRPr>
          </a:p>
        </p:txBody>
      </p:sp>
      <p:grpSp>
        <p:nvGrpSpPr>
          <p:cNvPr id="9" name="Group 34"/>
          <p:cNvGrpSpPr>
            <a:grpSpLocks/>
          </p:cNvGrpSpPr>
          <p:nvPr/>
        </p:nvGrpSpPr>
        <p:grpSpPr bwMode="auto">
          <a:xfrm>
            <a:off x="0" y="9776864"/>
            <a:ext cx="18288000" cy="484714"/>
            <a:chOff x="0" y="4638675"/>
            <a:chExt cx="9144000" cy="495300"/>
          </a:xfrm>
        </p:grpSpPr>
        <p:sp>
          <p:nvSpPr>
            <p:cNvPr id="10" name="object 3"/>
            <p:cNvSpPr>
              <a:spLocks noChangeArrowheads="1"/>
            </p:cNvSpPr>
            <p:nvPr/>
          </p:nvSpPr>
          <p:spPr bwMode="auto">
            <a:xfrm>
              <a:off x="5727700" y="4638675"/>
              <a:ext cx="3416300" cy="428625"/>
            </a:xfrm>
            <a:custGeom>
              <a:avLst/>
              <a:gdLst>
                <a:gd name="T0" fmla="*/ 30206 w 7512684"/>
                <a:gd name="T1" fmla="*/ 0 h 942975"/>
                <a:gd name="T2" fmla="*/ 3998 w 7512684"/>
                <a:gd name="T3" fmla="*/ 0 h 942975"/>
                <a:gd name="T4" fmla="*/ -1 w 7512684"/>
                <a:gd name="T5" fmla="*/ 3780 h 942975"/>
                <a:gd name="T6" fmla="*/ 30206 w 7512684"/>
                <a:gd name="T7" fmla="*/ 3780 h 942975"/>
                <a:gd name="T8" fmla="*/ 30206 w 7512684"/>
                <a:gd name="T9" fmla="*/ 0 h 9429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12684"/>
                <a:gd name="T16" fmla="*/ 0 h 942975"/>
                <a:gd name="T17" fmla="*/ 7512684 w 7512684"/>
                <a:gd name="T18" fmla="*/ 942975 h 9429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12684" h="942975">
                  <a:moveTo>
                    <a:pt x="7512176" y="28"/>
                  </a:moveTo>
                  <a:lnTo>
                    <a:pt x="994320" y="28"/>
                  </a:lnTo>
                  <a:lnTo>
                    <a:pt x="-318" y="942763"/>
                  </a:lnTo>
                  <a:lnTo>
                    <a:pt x="7512176" y="942763"/>
                  </a:lnTo>
                  <a:lnTo>
                    <a:pt x="7512176" y="28"/>
                  </a:lnTo>
                  <a:close/>
                </a:path>
              </a:pathLst>
            </a:custGeom>
            <a:solidFill>
              <a:srgbClr val="005A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object 2"/>
            <p:cNvSpPr>
              <a:spLocks noChangeArrowheads="1"/>
            </p:cNvSpPr>
            <p:nvPr/>
          </p:nvSpPr>
          <p:spPr bwMode="auto">
            <a:xfrm>
              <a:off x="0" y="5067300"/>
              <a:ext cx="9144000" cy="66675"/>
            </a:xfrm>
            <a:custGeom>
              <a:avLst/>
              <a:gdLst>
                <a:gd name="T0" fmla="*/ 0 w 20104735"/>
                <a:gd name="T1" fmla="*/ 30003 h 147954"/>
                <a:gd name="T2" fmla="*/ 4158726 w 20104735"/>
                <a:gd name="T3" fmla="*/ 30003 h 147954"/>
                <a:gd name="T4" fmla="*/ 4158726 w 20104735"/>
                <a:gd name="T5" fmla="*/ 1 h 147954"/>
                <a:gd name="T6" fmla="*/ 0 w 20104735"/>
                <a:gd name="T7" fmla="*/ 1 h 147954"/>
                <a:gd name="T8" fmla="*/ 0 w 20104735"/>
                <a:gd name="T9" fmla="*/ 30003 h 1479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104735"/>
                <a:gd name="T16" fmla="*/ 0 h 147954"/>
                <a:gd name="T17" fmla="*/ 20104735 w 20104735"/>
                <a:gd name="T18" fmla="*/ 147954 h 1479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104735" h="147954">
                  <a:moveTo>
                    <a:pt x="0" y="147739"/>
                  </a:moveTo>
                  <a:lnTo>
                    <a:pt x="20104099" y="147739"/>
                  </a:lnTo>
                  <a:lnTo>
                    <a:pt x="20104099" y="4"/>
                  </a:lnTo>
                  <a:lnTo>
                    <a:pt x="0" y="4"/>
                  </a:lnTo>
                  <a:lnTo>
                    <a:pt x="0" y="147739"/>
                  </a:lnTo>
                  <a:close/>
                </a:path>
              </a:pathLst>
            </a:custGeom>
            <a:solidFill>
              <a:srgbClr val="005AA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hangingPunct="1">
                <a:defRPr/>
              </a:pPr>
              <a:endParaRPr 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14629927" y="9820691"/>
            <a:ext cx="31654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algn="r">
              <a:spcBef>
                <a:spcPts val="100"/>
              </a:spcBef>
              <a:defRPr/>
            </a:pPr>
            <a:r>
              <a:rPr lang="en-US" b="1" spc="91" dirty="0">
                <a:solidFill>
                  <a:srgbClr val="F1F1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TTCNTT - VNPT </a:t>
            </a:r>
            <a:r>
              <a:rPr lang="en-US" b="1" spc="91" dirty="0" err="1">
                <a:solidFill>
                  <a:srgbClr val="F1F1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Nghệ</a:t>
            </a:r>
            <a:r>
              <a:rPr lang="en-US" b="1" spc="91" dirty="0">
                <a:solidFill>
                  <a:srgbClr val="F1F1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51504EB-DCF2-D4DA-7767-FDFAD20DF8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5633" y="2096462"/>
            <a:ext cx="10729776" cy="6385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199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63">
            <a:extLst>
              <a:ext uri="{FF2B5EF4-FFF2-40B4-BE49-F238E27FC236}">
                <a16:creationId xmlns:a16="http://schemas.microsoft.com/office/drawing/2014/main" id="{A4FC5858-9780-4823-AD64-9E22440D8FA7}"/>
              </a:ext>
            </a:extLst>
          </p:cNvPr>
          <p:cNvSpPr/>
          <p:nvPr/>
        </p:nvSpPr>
        <p:spPr>
          <a:xfrm>
            <a:off x="2007024" y="611924"/>
            <a:ext cx="8522025" cy="1104468"/>
          </a:xfrm>
          <a:prstGeom prst="rect">
            <a:avLst/>
          </a:prstGeom>
          <a:solidFill>
            <a:srgbClr val="015392"/>
          </a:solidFill>
          <a:ln>
            <a:noFill/>
          </a:ln>
        </p:spPr>
        <p:txBody>
          <a:bodyPr vert="horz" lIns="137160" tIns="68580" rIns="137160" bIns="68580" rtlCol="0" anchor="ctr">
            <a:norm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8" name="Title 1">
            <a:extLst>
              <a:ext uri="{FF2B5EF4-FFF2-40B4-BE49-F238E27FC236}">
                <a16:creationId xmlns:a16="http://schemas.microsoft.com/office/drawing/2014/main" id="{4C35836D-FF62-4BFE-9BCA-6747D704E801}"/>
              </a:ext>
            </a:extLst>
          </p:cNvPr>
          <p:cNvSpPr txBox="1">
            <a:spLocks/>
          </p:cNvSpPr>
          <p:nvPr/>
        </p:nvSpPr>
        <p:spPr>
          <a:xfrm>
            <a:off x="288775" y="632975"/>
            <a:ext cx="1403132" cy="1104468"/>
          </a:xfrm>
          <a:prstGeom prst="rect">
            <a:avLst/>
          </a:prstGeom>
          <a:noFill/>
          <a:ln>
            <a:noFill/>
          </a:ln>
        </p:spPr>
        <p:txBody>
          <a:bodyPr vert="horz" lIns="137160" tIns="68580" rIns="137160" bIns="6858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UTM Facebook" panose="02040403050506020204" pitchFamily="18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6</a:t>
            </a:r>
          </a:p>
        </p:txBody>
      </p:sp>
      <p:sp>
        <p:nvSpPr>
          <p:cNvPr id="62" name="Title 9">
            <a:extLst>
              <a:ext uri="{FF2B5EF4-FFF2-40B4-BE49-F238E27FC236}">
                <a16:creationId xmlns:a16="http://schemas.microsoft.com/office/drawing/2014/main" id="{C669A1E7-EEF3-479C-8DC4-E8283B3C50E7}"/>
              </a:ext>
            </a:extLst>
          </p:cNvPr>
          <p:cNvSpPr txBox="1">
            <a:spLocks/>
          </p:cNvSpPr>
          <p:nvPr/>
        </p:nvSpPr>
        <p:spPr>
          <a:xfrm>
            <a:off x="1613346" y="656564"/>
            <a:ext cx="8915703" cy="11274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Segoe UI" panose="020B0502040204020203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vi-VN" sz="3200" b="1" kern="0" dirty="0">
                <a:solidFill>
                  <a:prstClr val="white"/>
                </a:solidFill>
                <a:cs typeface="Segoe UI" panose="020B0502040204020203" pitchFamily="34" charset="0"/>
              </a:rPr>
              <a:t>NẠP HỒ SƠ TRỰC TUYẾN</a:t>
            </a:r>
          </a:p>
        </p:txBody>
      </p:sp>
      <p:pic>
        <p:nvPicPr>
          <p:cNvPr id="63" name="Graphic 62">
            <a:extLst>
              <a:ext uri="{FF2B5EF4-FFF2-40B4-BE49-F238E27FC236}">
                <a16:creationId xmlns:a16="http://schemas.microsoft.com/office/drawing/2014/main" id="{379CE24E-B949-4169-895E-E8E27E65EF3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675765" y="134065"/>
            <a:ext cx="1230415" cy="1634406"/>
          </a:xfrm>
          <a:prstGeom prst="rect">
            <a:avLst/>
          </a:prstGeom>
        </p:spPr>
      </p:pic>
      <p:sp>
        <p:nvSpPr>
          <p:cNvPr id="54" name="Text Placeholder 3"/>
          <p:cNvSpPr txBox="1">
            <a:spLocks/>
          </p:cNvSpPr>
          <p:nvPr/>
        </p:nvSpPr>
        <p:spPr>
          <a:xfrm>
            <a:off x="1112677" y="3299191"/>
            <a:ext cx="5673133" cy="4157899"/>
          </a:xfrm>
          <a:prstGeom prst="rect">
            <a:avLst/>
          </a:prstGeom>
        </p:spPr>
        <p:txBody>
          <a:bodyPr/>
          <a:lstStyle>
            <a:lvl1pPr marL="228594" indent="-228594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800" spc="-13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9306" indent="-230712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6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7900" indent="-228594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6494" indent="-228594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6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5089" indent="-228594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6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Công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dân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chọn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cơ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quan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giải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quyết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sau</a:t>
            </a:r>
            <a:endParaRPr lang="en-US" sz="2800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đó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đồng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ý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và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tiếp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tục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để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chuyển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sang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bước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tiếp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theo</a:t>
            </a:r>
            <a:endParaRPr lang="en-US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93857C17-8F8F-4ACB-AC01-DD4EB7D61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</p:spPr>
        <p:txBody>
          <a:bodyPr/>
          <a:lstStyle/>
          <a:p>
            <a:fld id="{753721B2-1D19-4ED5-AE17-E14D091E2FA5}" type="slidenum">
              <a:rPr lang="en-US" smtClean="0">
                <a:cs typeface="Segoe UI" panose="020B0502040204020203" pitchFamily="34" charset="0"/>
              </a:rPr>
              <a:pPr/>
              <a:t>7</a:t>
            </a:fld>
            <a:endParaRPr lang="en-US">
              <a:cs typeface="Segoe UI" panose="020B0502040204020203" pitchFamily="34" charset="0"/>
            </a:endParaRPr>
          </a:p>
        </p:txBody>
      </p:sp>
      <p:grpSp>
        <p:nvGrpSpPr>
          <p:cNvPr id="9" name="Group 34"/>
          <p:cNvGrpSpPr>
            <a:grpSpLocks/>
          </p:cNvGrpSpPr>
          <p:nvPr/>
        </p:nvGrpSpPr>
        <p:grpSpPr bwMode="auto">
          <a:xfrm>
            <a:off x="0" y="9776864"/>
            <a:ext cx="18288000" cy="484714"/>
            <a:chOff x="0" y="4638675"/>
            <a:chExt cx="9144000" cy="495300"/>
          </a:xfrm>
        </p:grpSpPr>
        <p:sp>
          <p:nvSpPr>
            <p:cNvPr id="10" name="object 3"/>
            <p:cNvSpPr>
              <a:spLocks noChangeArrowheads="1"/>
            </p:cNvSpPr>
            <p:nvPr/>
          </p:nvSpPr>
          <p:spPr bwMode="auto">
            <a:xfrm>
              <a:off x="5727700" y="4638675"/>
              <a:ext cx="3416300" cy="428625"/>
            </a:xfrm>
            <a:custGeom>
              <a:avLst/>
              <a:gdLst>
                <a:gd name="T0" fmla="*/ 30206 w 7512684"/>
                <a:gd name="T1" fmla="*/ 0 h 942975"/>
                <a:gd name="T2" fmla="*/ 3998 w 7512684"/>
                <a:gd name="T3" fmla="*/ 0 h 942975"/>
                <a:gd name="T4" fmla="*/ -1 w 7512684"/>
                <a:gd name="T5" fmla="*/ 3780 h 942975"/>
                <a:gd name="T6" fmla="*/ 30206 w 7512684"/>
                <a:gd name="T7" fmla="*/ 3780 h 942975"/>
                <a:gd name="T8" fmla="*/ 30206 w 7512684"/>
                <a:gd name="T9" fmla="*/ 0 h 9429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12684"/>
                <a:gd name="T16" fmla="*/ 0 h 942975"/>
                <a:gd name="T17" fmla="*/ 7512684 w 7512684"/>
                <a:gd name="T18" fmla="*/ 942975 h 9429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12684" h="942975">
                  <a:moveTo>
                    <a:pt x="7512176" y="28"/>
                  </a:moveTo>
                  <a:lnTo>
                    <a:pt x="994320" y="28"/>
                  </a:lnTo>
                  <a:lnTo>
                    <a:pt x="-318" y="942763"/>
                  </a:lnTo>
                  <a:lnTo>
                    <a:pt x="7512176" y="942763"/>
                  </a:lnTo>
                  <a:lnTo>
                    <a:pt x="7512176" y="28"/>
                  </a:lnTo>
                  <a:close/>
                </a:path>
              </a:pathLst>
            </a:custGeom>
            <a:solidFill>
              <a:srgbClr val="005A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object 2"/>
            <p:cNvSpPr>
              <a:spLocks noChangeArrowheads="1"/>
            </p:cNvSpPr>
            <p:nvPr/>
          </p:nvSpPr>
          <p:spPr bwMode="auto">
            <a:xfrm>
              <a:off x="0" y="5067300"/>
              <a:ext cx="9144000" cy="66675"/>
            </a:xfrm>
            <a:custGeom>
              <a:avLst/>
              <a:gdLst>
                <a:gd name="T0" fmla="*/ 0 w 20104735"/>
                <a:gd name="T1" fmla="*/ 30003 h 147954"/>
                <a:gd name="T2" fmla="*/ 4158726 w 20104735"/>
                <a:gd name="T3" fmla="*/ 30003 h 147954"/>
                <a:gd name="T4" fmla="*/ 4158726 w 20104735"/>
                <a:gd name="T5" fmla="*/ 1 h 147954"/>
                <a:gd name="T6" fmla="*/ 0 w 20104735"/>
                <a:gd name="T7" fmla="*/ 1 h 147954"/>
                <a:gd name="T8" fmla="*/ 0 w 20104735"/>
                <a:gd name="T9" fmla="*/ 30003 h 1479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104735"/>
                <a:gd name="T16" fmla="*/ 0 h 147954"/>
                <a:gd name="T17" fmla="*/ 20104735 w 20104735"/>
                <a:gd name="T18" fmla="*/ 147954 h 1479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104735" h="147954">
                  <a:moveTo>
                    <a:pt x="0" y="147739"/>
                  </a:moveTo>
                  <a:lnTo>
                    <a:pt x="20104099" y="147739"/>
                  </a:lnTo>
                  <a:lnTo>
                    <a:pt x="20104099" y="4"/>
                  </a:lnTo>
                  <a:lnTo>
                    <a:pt x="0" y="4"/>
                  </a:lnTo>
                  <a:lnTo>
                    <a:pt x="0" y="147739"/>
                  </a:lnTo>
                  <a:close/>
                </a:path>
              </a:pathLst>
            </a:custGeom>
            <a:solidFill>
              <a:srgbClr val="005AA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hangingPunct="1">
                <a:defRPr/>
              </a:pPr>
              <a:endParaRPr 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14629927" y="9820691"/>
            <a:ext cx="31654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algn="r">
              <a:spcBef>
                <a:spcPts val="100"/>
              </a:spcBef>
              <a:defRPr/>
            </a:pPr>
            <a:r>
              <a:rPr lang="en-US" b="1" spc="91" dirty="0">
                <a:solidFill>
                  <a:srgbClr val="F1F1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TTCNTT - VNPT </a:t>
            </a:r>
            <a:r>
              <a:rPr lang="en-US" b="1" spc="91" dirty="0" err="1">
                <a:solidFill>
                  <a:srgbClr val="F1F1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Nghệ</a:t>
            </a:r>
            <a:r>
              <a:rPr lang="en-US" b="1" spc="91" dirty="0">
                <a:solidFill>
                  <a:srgbClr val="F1F1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109BBF-8411-ED92-D4E5-A9917C45AC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3489" y="2026314"/>
            <a:ext cx="10792691" cy="6500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379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63">
            <a:extLst>
              <a:ext uri="{FF2B5EF4-FFF2-40B4-BE49-F238E27FC236}">
                <a16:creationId xmlns:a16="http://schemas.microsoft.com/office/drawing/2014/main" id="{A4FC5858-9780-4823-AD64-9E22440D8FA7}"/>
              </a:ext>
            </a:extLst>
          </p:cNvPr>
          <p:cNvSpPr/>
          <p:nvPr/>
        </p:nvSpPr>
        <p:spPr>
          <a:xfrm>
            <a:off x="2007024" y="611924"/>
            <a:ext cx="8522025" cy="1104468"/>
          </a:xfrm>
          <a:prstGeom prst="rect">
            <a:avLst/>
          </a:prstGeom>
          <a:solidFill>
            <a:srgbClr val="015392"/>
          </a:solidFill>
          <a:ln>
            <a:noFill/>
          </a:ln>
        </p:spPr>
        <p:txBody>
          <a:bodyPr vert="horz" lIns="137160" tIns="68580" rIns="137160" bIns="68580" rtlCol="0" anchor="ctr">
            <a:norm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8" name="Title 1">
            <a:extLst>
              <a:ext uri="{FF2B5EF4-FFF2-40B4-BE49-F238E27FC236}">
                <a16:creationId xmlns:a16="http://schemas.microsoft.com/office/drawing/2014/main" id="{4C35836D-FF62-4BFE-9BCA-6747D704E801}"/>
              </a:ext>
            </a:extLst>
          </p:cNvPr>
          <p:cNvSpPr txBox="1">
            <a:spLocks/>
          </p:cNvSpPr>
          <p:nvPr/>
        </p:nvSpPr>
        <p:spPr>
          <a:xfrm>
            <a:off x="288775" y="632975"/>
            <a:ext cx="1403132" cy="1104468"/>
          </a:xfrm>
          <a:prstGeom prst="rect">
            <a:avLst/>
          </a:prstGeom>
          <a:noFill/>
          <a:ln>
            <a:noFill/>
          </a:ln>
        </p:spPr>
        <p:txBody>
          <a:bodyPr vert="horz" lIns="137160" tIns="68580" rIns="137160" bIns="6858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UTM Facebook" panose="02040403050506020204" pitchFamily="18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7</a:t>
            </a:r>
          </a:p>
        </p:txBody>
      </p:sp>
      <p:sp>
        <p:nvSpPr>
          <p:cNvPr id="62" name="Title 9">
            <a:extLst>
              <a:ext uri="{FF2B5EF4-FFF2-40B4-BE49-F238E27FC236}">
                <a16:creationId xmlns:a16="http://schemas.microsoft.com/office/drawing/2014/main" id="{C669A1E7-EEF3-479C-8DC4-E8283B3C50E7}"/>
              </a:ext>
            </a:extLst>
          </p:cNvPr>
          <p:cNvSpPr txBox="1">
            <a:spLocks/>
          </p:cNvSpPr>
          <p:nvPr/>
        </p:nvSpPr>
        <p:spPr>
          <a:xfrm>
            <a:off x="1613346" y="656564"/>
            <a:ext cx="8915703" cy="11274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Segoe UI" panose="020B0502040204020203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vi-VN" sz="3200" b="1" kern="0" dirty="0">
                <a:solidFill>
                  <a:prstClr val="white"/>
                </a:solidFill>
                <a:cs typeface="Segoe UI" panose="020B0502040204020203" pitchFamily="34" charset="0"/>
              </a:rPr>
              <a:t>NẠP HỒ SƠ TRỰC TUYẾN</a:t>
            </a:r>
          </a:p>
        </p:txBody>
      </p:sp>
      <p:pic>
        <p:nvPicPr>
          <p:cNvPr id="63" name="Graphic 62">
            <a:extLst>
              <a:ext uri="{FF2B5EF4-FFF2-40B4-BE49-F238E27FC236}">
                <a16:creationId xmlns:a16="http://schemas.microsoft.com/office/drawing/2014/main" id="{379CE24E-B949-4169-895E-E8E27E65EF3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675765" y="134065"/>
            <a:ext cx="1230415" cy="1634406"/>
          </a:xfrm>
          <a:prstGeom prst="rect">
            <a:avLst/>
          </a:prstGeom>
        </p:spPr>
      </p:pic>
      <p:sp>
        <p:nvSpPr>
          <p:cNvPr id="54" name="Text Placeholder 3"/>
          <p:cNvSpPr txBox="1">
            <a:spLocks/>
          </p:cNvSpPr>
          <p:nvPr/>
        </p:nvSpPr>
        <p:spPr>
          <a:xfrm>
            <a:off x="1112677" y="3299191"/>
            <a:ext cx="5673133" cy="4157899"/>
          </a:xfrm>
          <a:prstGeom prst="rect">
            <a:avLst/>
          </a:prstGeom>
        </p:spPr>
        <p:txBody>
          <a:bodyPr/>
          <a:lstStyle>
            <a:lvl1pPr marL="228594" indent="-228594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800" spc="-13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9306" indent="-230712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6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7900" indent="-228594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6494" indent="-228594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6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5089" indent="-228594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6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Công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dân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đính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kèm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các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thành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phần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hồ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sơ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của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thủ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tục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yêu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cầu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. Sau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khi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hoàn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thiện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đính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kèm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thành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phần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hồ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sơ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thành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công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công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dân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ấn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“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Đồng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ý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và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tiếp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tục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“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để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chuyển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sang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bước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tiếp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theo.</a:t>
            </a:r>
            <a:endParaRPr lang="en-US" sz="2800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93857C17-8F8F-4ACB-AC01-DD4EB7D61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</p:spPr>
        <p:txBody>
          <a:bodyPr/>
          <a:lstStyle/>
          <a:p>
            <a:fld id="{753721B2-1D19-4ED5-AE17-E14D091E2FA5}" type="slidenum">
              <a:rPr lang="en-US" smtClean="0">
                <a:cs typeface="Segoe UI" panose="020B0502040204020203" pitchFamily="34" charset="0"/>
              </a:rPr>
              <a:pPr/>
              <a:t>8</a:t>
            </a:fld>
            <a:endParaRPr lang="en-US">
              <a:cs typeface="Segoe UI" panose="020B0502040204020203" pitchFamily="34" charset="0"/>
            </a:endParaRPr>
          </a:p>
        </p:txBody>
      </p:sp>
      <p:grpSp>
        <p:nvGrpSpPr>
          <p:cNvPr id="9" name="Group 34"/>
          <p:cNvGrpSpPr>
            <a:grpSpLocks/>
          </p:cNvGrpSpPr>
          <p:nvPr/>
        </p:nvGrpSpPr>
        <p:grpSpPr bwMode="auto">
          <a:xfrm>
            <a:off x="0" y="9776864"/>
            <a:ext cx="18288000" cy="484714"/>
            <a:chOff x="0" y="4638675"/>
            <a:chExt cx="9144000" cy="495300"/>
          </a:xfrm>
        </p:grpSpPr>
        <p:sp>
          <p:nvSpPr>
            <p:cNvPr id="10" name="object 3"/>
            <p:cNvSpPr>
              <a:spLocks noChangeArrowheads="1"/>
            </p:cNvSpPr>
            <p:nvPr/>
          </p:nvSpPr>
          <p:spPr bwMode="auto">
            <a:xfrm>
              <a:off x="5727700" y="4638675"/>
              <a:ext cx="3416300" cy="428625"/>
            </a:xfrm>
            <a:custGeom>
              <a:avLst/>
              <a:gdLst>
                <a:gd name="T0" fmla="*/ 30206 w 7512684"/>
                <a:gd name="T1" fmla="*/ 0 h 942975"/>
                <a:gd name="T2" fmla="*/ 3998 w 7512684"/>
                <a:gd name="T3" fmla="*/ 0 h 942975"/>
                <a:gd name="T4" fmla="*/ -1 w 7512684"/>
                <a:gd name="T5" fmla="*/ 3780 h 942975"/>
                <a:gd name="T6" fmla="*/ 30206 w 7512684"/>
                <a:gd name="T7" fmla="*/ 3780 h 942975"/>
                <a:gd name="T8" fmla="*/ 30206 w 7512684"/>
                <a:gd name="T9" fmla="*/ 0 h 9429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12684"/>
                <a:gd name="T16" fmla="*/ 0 h 942975"/>
                <a:gd name="T17" fmla="*/ 7512684 w 7512684"/>
                <a:gd name="T18" fmla="*/ 942975 h 9429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12684" h="942975">
                  <a:moveTo>
                    <a:pt x="7512176" y="28"/>
                  </a:moveTo>
                  <a:lnTo>
                    <a:pt x="994320" y="28"/>
                  </a:lnTo>
                  <a:lnTo>
                    <a:pt x="-318" y="942763"/>
                  </a:lnTo>
                  <a:lnTo>
                    <a:pt x="7512176" y="942763"/>
                  </a:lnTo>
                  <a:lnTo>
                    <a:pt x="7512176" y="28"/>
                  </a:lnTo>
                  <a:close/>
                </a:path>
              </a:pathLst>
            </a:custGeom>
            <a:solidFill>
              <a:srgbClr val="005A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object 2"/>
            <p:cNvSpPr>
              <a:spLocks noChangeArrowheads="1"/>
            </p:cNvSpPr>
            <p:nvPr/>
          </p:nvSpPr>
          <p:spPr bwMode="auto">
            <a:xfrm>
              <a:off x="0" y="5067300"/>
              <a:ext cx="9144000" cy="66675"/>
            </a:xfrm>
            <a:custGeom>
              <a:avLst/>
              <a:gdLst>
                <a:gd name="T0" fmla="*/ 0 w 20104735"/>
                <a:gd name="T1" fmla="*/ 30003 h 147954"/>
                <a:gd name="T2" fmla="*/ 4158726 w 20104735"/>
                <a:gd name="T3" fmla="*/ 30003 h 147954"/>
                <a:gd name="T4" fmla="*/ 4158726 w 20104735"/>
                <a:gd name="T5" fmla="*/ 1 h 147954"/>
                <a:gd name="T6" fmla="*/ 0 w 20104735"/>
                <a:gd name="T7" fmla="*/ 1 h 147954"/>
                <a:gd name="T8" fmla="*/ 0 w 20104735"/>
                <a:gd name="T9" fmla="*/ 30003 h 1479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104735"/>
                <a:gd name="T16" fmla="*/ 0 h 147954"/>
                <a:gd name="T17" fmla="*/ 20104735 w 20104735"/>
                <a:gd name="T18" fmla="*/ 147954 h 1479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104735" h="147954">
                  <a:moveTo>
                    <a:pt x="0" y="147739"/>
                  </a:moveTo>
                  <a:lnTo>
                    <a:pt x="20104099" y="147739"/>
                  </a:lnTo>
                  <a:lnTo>
                    <a:pt x="20104099" y="4"/>
                  </a:lnTo>
                  <a:lnTo>
                    <a:pt x="0" y="4"/>
                  </a:lnTo>
                  <a:lnTo>
                    <a:pt x="0" y="147739"/>
                  </a:lnTo>
                  <a:close/>
                </a:path>
              </a:pathLst>
            </a:custGeom>
            <a:solidFill>
              <a:srgbClr val="005AA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hangingPunct="1">
                <a:defRPr/>
              </a:pPr>
              <a:endParaRPr 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14629927" y="9820691"/>
            <a:ext cx="31654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algn="r">
              <a:spcBef>
                <a:spcPts val="100"/>
              </a:spcBef>
              <a:defRPr/>
            </a:pPr>
            <a:r>
              <a:rPr lang="en-US" b="1" spc="91" dirty="0">
                <a:solidFill>
                  <a:srgbClr val="F1F1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TTCNTT - VNPT </a:t>
            </a:r>
            <a:r>
              <a:rPr lang="en-US" b="1" spc="91" dirty="0" err="1">
                <a:solidFill>
                  <a:srgbClr val="F1F1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Nghệ</a:t>
            </a:r>
            <a:r>
              <a:rPr lang="en-US" b="1" spc="91" dirty="0">
                <a:solidFill>
                  <a:srgbClr val="F1F1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893546-7E48-3557-B521-97C945AA53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6014" y="2026314"/>
            <a:ext cx="10780166" cy="6142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506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63">
            <a:extLst>
              <a:ext uri="{FF2B5EF4-FFF2-40B4-BE49-F238E27FC236}">
                <a16:creationId xmlns:a16="http://schemas.microsoft.com/office/drawing/2014/main" id="{A4FC5858-9780-4823-AD64-9E22440D8FA7}"/>
              </a:ext>
            </a:extLst>
          </p:cNvPr>
          <p:cNvSpPr/>
          <p:nvPr/>
        </p:nvSpPr>
        <p:spPr>
          <a:xfrm>
            <a:off x="2007024" y="611924"/>
            <a:ext cx="8522025" cy="1104468"/>
          </a:xfrm>
          <a:prstGeom prst="rect">
            <a:avLst/>
          </a:prstGeom>
          <a:solidFill>
            <a:srgbClr val="015392"/>
          </a:solidFill>
          <a:ln>
            <a:noFill/>
          </a:ln>
        </p:spPr>
        <p:txBody>
          <a:bodyPr vert="horz" lIns="137160" tIns="68580" rIns="137160" bIns="68580" rtlCol="0" anchor="ctr">
            <a:norm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8" name="Title 1">
            <a:extLst>
              <a:ext uri="{FF2B5EF4-FFF2-40B4-BE49-F238E27FC236}">
                <a16:creationId xmlns:a16="http://schemas.microsoft.com/office/drawing/2014/main" id="{4C35836D-FF62-4BFE-9BCA-6747D704E801}"/>
              </a:ext>
            </a:extLst>
          </p:cNvPr>
          <p:cNvSpPr txBox="1">
            <a:spLocks/>
          </p:cNvSpPr>
          <p:nvPr/>
        </p:nvSpPr>
        <p:spPr>
          <a:xfrm>
            <a:off x="288775" y="632975"/>
            <a:ext cx="1403132" cy="1104468"/>
          </a:xfrm>
          <a:prstGeom prst="rect">
            <a:avLst/>
          </a:prstGeom>
          <a:noFill/>
          <a:ln>
            <a:noFill/>
          </a:ln>
        </p:spPr>
        <p:txBody>
          <a:bodyPr vert="horz" lIns="137160" tIns="68580" rIns="137160" bIns="6858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UTM Facebook" panose="02040403050506020204" pitchFamily="18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8</a:t>
            </a:r>
          </a:p>
        </p:txBody>
      </p:sp>
      <p:sp>
        <p:nvSpPr>
          <p:cNvPr id="62" name="Title 9">
            <a:extLst>
              <a:ext uri="{FF2B5EF4-FFF2-40B4-BE49-F238E27FC236}">
                <a16:creationId xmlns:a16="http://schemas.microsoft.com/office/drawing/2014/main" id="{C669A1E7-EEF3-479C-8DC4-E8283B3C50E7}"/>
              </a:ext>
            </a:extLst>
          </p:cNvPr>
          <p:cNvSpPr txBox="1">
            <a:spLocks/>
          </p:cNvSpPr>
          <p:nvPr/>
        </p:nvSpPr>
        <p:spPr>
          <a:xfrm>
            <a:off x="1613346" y="656564"/>
            <a:ext cx="8915703" cy="11274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Segoe UI" panose="020B0502040204020203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vi-VN" sz="3200" b="1" kern="0" dirty="0">
                <a:solidFill>
                  <a:prstClr val="white"/>
                </a:solidFill>
                <a:cs typeface="Segoe UI" panose="020B0502040204020203" pitchFamily="34" charset="0"/>
              </a:rPr>
              <a:t>NẠP HỒ SƠ TRỰC TUYẾN</a:t>
            </a:r>
          </a:p>
        </p:txBody>
      </p:sp>
      <p:pic>
        <p:nvPicPr>
          <p:cNvPr id="63" name="Graphic 62">
            <a:extLst>
              <a:ext uri="{FF2B5EF4-FFF2-40B4-BE49-F238E27FC236}">
                <a16:creationId xmlns:a16="http://schemas.microsoft.com/office/drawing/2014/main" id="{379CE24E-B949-4169-895E-E8E27E65EF3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675765" y="134065"/>
            <a:ext cx="1230415" cy="1634406"/>
          </a:xfrm>
          <a:prstGeom prst="rect">
            <a:avLst/>
          </a:prstGeom>
        </p:spPr>
      </p:pic>
      <p:sp>
        <p:nvSpPr>
          <p:cNvPr id="54" name="Text Placeholder 3"/>
          <p:cNvSpPr txBox="1">
            <a:spLocks/>
          </p:cNvSpPr>
          <p:nvPr/>
        </p:nvSpPr>
        <p:spPr>
          <a:xfrm>
            <a:off x="1112677" y="3299191"/>
            <a:ext cx="5673133" cy="4157899"/>
          </a:xfrm>
          <a:prstGeom prst="rect">
            <a:avLst/>
          </a:prstGeom>
        </p:spPr>
        <p:txBody>
          <a:bodyPr/>
          <a:lstStyle>
            <a:lvl1pPr marL="228594" indent="-228594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800" spc="-13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9306" indent="-230712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6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7900" indent="-228594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6494" indent="-228594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6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5089" indent="-228594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6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Công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dân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đính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kèm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các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thành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phần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hồ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sơ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của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thủ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tục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yêu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cầu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. Sau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khi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hoàn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thiện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đính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kèm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thành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phần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hồ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sơ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thành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công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công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dân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ấn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“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Đồng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ý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và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tiếp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tục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“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để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chuyển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sang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bước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tiếp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</a:rPr>
              <a:t>theo.</a:t>
            </a:r>
            <a:endParaRPr lang="en-US" sz="2800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93857C17-8F8F-4ACB-AC01-DD4EB7D61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</p:spPr>
        <p:txBody>
          <a:bodyPr/>
          <a:lstStyle/>
          <a:p>
            <a:fld id="{753721B2-1D19-4ED5-AE17-E14D091E2FA5}" type="slidenum">
              <a:rPr lang="en-US" smtClean="0">
                <a:cs typeface="Segoe UI" panose="020B0502040204020203" pitchFamily="34" charset="0"/>
              </a:rPr>
              <a:pPr/>
              <a:t>9</a:t>
            </a:fld>
            <a:endParaRPr lang="en-US">
              <a:cs typeface="Segoe UI" panose="020B0502040204020203" pitchFamily="34" charset="0"/>
            </a:endParaRPr>
          </a:p>
        </p:txBody>
      </p:sp>
      <p:grpSp>
        <p:nvGrpSpPr>
          <p:cNvPr id="9" name="Group 34"/>
          <p:cNvGrpSpPr>
            <a:grpSpLocks/>
          </p:cNvGrpSpPr>
          <p:nvPr/>
        </p:nvGrpSpPr>
        <p:grpSpPr bwMode="auto">
          <a:xfrm>
            <a:off x="0" y="9776864"/>
            <a:ext cx="18288000" cy="484714"/>
            <a:chOff x="0" y="4638675"/>
            <a:chExt cx="9144000" cy="495300"/>
          </a:xfrm>
        </p:grpSpPr>
        <p:sp>
          <p:nvSpPr>
            <p:cNvPr id="10" name="object 3"/>
            <p:cNvSpPr>
              <a:spLocks noChangeArrowheads="1"/>
            </p:cNvSpPr>
            <p:nvPr/>
          </p:nvSpPr>
          <p:spPr bwMode="auto">
            <a:xfrm>
              <a:off x="5727700" y="4638675"/>
              <a:ext cx="3416300" cy="428625"/>
            </a:xfrm>
            <a:custGeom>
              <a:avLst/>
              <a:gdLst>
                <a:gd name="T0" fmla="*/ 30206 w 7512684"/>
                <a:gd name="T1" fmla="*/ 0 h 942975"/>
                <a:gd name="T2" fmla="*/ 3998 w 7512684"/>
                <a:gd name="T3" fmla="*/ 0 h 942975"/>
                <a:gd name="T4" fmla="*/ -1 w 7512684"/>
                <a:gd name="T5" fmla="*/ 3780 h 942975"/>
                <a:gd name="T6" fmla="*/ 30206 w 7512684"/>
                <a:gd name="T7" fmla="*/ 3780 h 942975"/>
                <a:gd name="T8" fmla="*/ 30206 w 7512684"/>
                <a:gd name="T9" fmla="*/ 0 h 9429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12684"/>
                <a:gd name="T16" fmla="*/ 0 h 942975"/>
                <a:gd name="T17" fmla="*/ 7512684 w 7512684"/>
                <a:gd name="T18" fmla="*/ 942975 h 9429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12684" h="942975">
                  <a:moveTo>
                    <a:pt x="7512176" y="28"/>
                  </a:moveTo>
                  <a:lnTo>
                    <a:pt x="994320" y="28"/>
                  </a:lnTo>
                  <a:lnTo>
                    <a:pt x="-318" y="942763"/>
                  </a:lnTo>
                  <a:lnTo>
                    <a:pt x="7512176" y="942763"/>
                  </a:lnTo>
                  <a:lnTo>
                    <a:pt x="7512176" y="28"/>
                  </a:lnTo>
                  <a:close/>
                </a:path>
              </a:pathLst>
            </a:custGeom>
            <a:solidFill>
              <a:srgbClr val="005A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object 2"/>
            <p:cNvSpPr>
              <a:spLocks noChangeArrowheads="1"/>
            </p:cNvSpPr>
            <p:nvPr/>
          </p:nvSpPr>
          <p:spPr bwMode="auto">
            <a:xfrm>
              <a:off x="0" y="5067300"/>
              <a:ext cx="9144000" cy="66675"/>
            </a:xfrm>
            <a:custGeom>
              <a:avLst/>
              <a:gdLst>
                <a:gd name="T0" fmla="*/ 0 w 20104735"/>
                <a:gd name="T1" fmla="*/ 30003 h 147954"/>
                <a:gd name="T2" fmla="*/ 4158726 w 20104735"/>
                <a:gd name="T3" fmla="*/ 30003 h 147954"/>
                <a:gd name="T4" fmla="*/ 4158726 w 20104735"/>
                <a:gd name="T5" fmla="*/ 1 h 147954"/>
                <a:gd name="T6" fmla="*/ 0 w 20104735"/>
                <a:gd name="T7" fmla="*/ 1 h 147954"/>
                <a:gd name="T8" fmla="*/ 0 w 20104735"/>
                <a:gd name="T9" fmla="*/ 30003 h 1479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104735"/>
                <a:gd name="T16" fmla="*/ 0 h 147954"/>
                <a:gd name="T17" fmla="*/ 20104735 w 20104735"/>
                <a:gd name="T18" fmla="*/ 147954 h 1479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104735" h="147954">
                  <a:moveTo>
                    <a:pt x="0" y="147739"/>
                  </a:moveTo>
                  <a:lnTo>
                    <a:pt x="20104099" y="147739"/>
                  </a:lnTo>
                  <a:lnTo>
                    <a:pt x="20104099" y="4"/>
                  </a:lnTo>
                  <a:lnTo>
                    <a:pt x="0" y="4"/>
                  </a:lnTo>
                  <a:lnTo>
                    <a:pt x="0" y="147739"/>
                  </a:lnTo>
                  <a:close/>
                </a:path>
              </a:pathLst>
            </a:custGeom>
            <a:solidFill>
              <a:srgbClr val="005AA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hangingPunct="1">
                <a:defRPr/>
              </a:pPr>
              <a:endParaRPr 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14629927" y="9820691"/>
            <a:ext cx="31654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algn="r">
              <a:spcBef>
                <a:spcPts val="100"/>
              </a:spcBef>
              <a:defRPr/>
            </a:pPr>
            <a:r>
              <a:rPr lang="en-US" b="1" spc="91" dirty="0">
                <a:solidFill>
                  <a:srgbClr val="F1F1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TTCNTT - VNPT </a:t>
            </a:r>
            <a:r>
              <a:rPr lang="en-US" b="1" spc="91" dirty="0" err="1">
                <a:solidFill>
                  <a:srgbClr val="F1F1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Nghệ</a:t>
            </a:r>
            <a:r>
              <a:rPr lang="en-US" b="1" spc="91" dirty="0">
                <a:solidFill>
                  <a:srgbClr val="F1F1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893546-7E48-3557-B521-97C945AA53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6014" y="2026314"/>
            <a:ext cx="10780166" cy="6142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282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2922</Words>
  <Application>Microsoft Office PowerPoint</Application>
  <PresentationFormat>Custom</PresentationFormat>
  <Paragraphs>183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Segoe UI</vt:lpstr>
      <vt:lpstr>Tahoma</vt:lpstr>
      <vt:lpstr>Arial</vt:lpstr>
      <vt:lpstr>Calibri Light</vt:lpstr>
      <vt:lpstr>Times New Roman</vt:lpstr>
      <vt:lpstr>Calibri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2020-08-24T23:36:50Z</dcterms:created>
  <dcterms:modified xsi:type="dcterms:W3CDTF">2023-08-14T09:21:34Z</dcterms:modified>
</cp:coreProperties>
</file>